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9" name="Shape 15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Kommentare L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Überschrift"/>
          <p:cNvSpPr txBox="1"/>
          <p:nvPr>
            <p:ph type="body" sz="quarter" idx="21"/>
          </p:nvPr>
        </p:nvSpPr>
        <p:spPr>
          <a:xfrm>
            <a:off x="3716217" y="496224"/>
            <a:ext cx="7097234" cy="5230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Überschrift</a:t>
            </a:r>
          </a:p>
        </p:txBody>
      </p:sp>
      <p:sp>
        <p:nvSpPr>
          <p:cNvPr id="17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Überschrift"/>
          <p:cNvSpPr txBox="1"/>
          <p:nvPr>
            <p:ph type="body" sz="quarter" idx="21"/>
          </p:nvPr>
        </p:nvSpPr>
        <p:spPr>
          <a:xfrm>
            <a:off x="3716217" y="496224"/>
            <a:ext cx="7097234" cy="5230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Überschrift</a:t>
            </a:r>
          </a:p>
        </p:txBody>
      </p:sp>
      <p:sp>
        <p:nvSpPr>
          <p:cNvPr id="134" name="Linie"/>
          <p:cNvSpPr/>
          <p:nvPr/>
        </p:nvSpPr>
        <p:spPr>
          <a:xfrm flipV="1">
            <a:off x="3217558" y="448012"/>
            <a:ext cx="1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5" name="Linie"/>
          <p:cNvSpPr/>
          <p:nvPr/>
        </p:nvSpPr>
        <p:spPr>
          <a:xfrm flipV="1">
            <a:off x="11404600" y="448012"/>
            <a:ext cx="0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36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0404" y="9063883"/>
            <a:ext cx="1090015" cy="3926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82805" y="564882"/>
            <a:ext cx="315657" cy="411169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Rechteck"/>
          <p:cNvSpPr/>
          <p:nvPr/>
        </p:nvSpPr>
        <p:spPr>
          <a:xfrm>
            <a:off x="-25400" y="-63500"/>
            <a:ext cx="13055600" cy="315615"/>
          </a:xfrm>
          <a:prstGeom prst="rect">
            <a:avLst/>
          </a:prstGeom>
          <a:solidFill>
            <a:srgbClr val="3A405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age ip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5x5 LED Raster"/>
          <p:cNvSpPr txBox="1"/>
          <p:nvPr>
            <p:ph type="body" sz="quarter" idx="21"/>
          </p:nvPr>
        </p:nvSpPr>
        <p:spPr>
          <a:xfrm>
            <a:off x="3716217" y="496224"/>
            <a:ext cx="7097234" cy="5230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5x5 LED Raster</a:t>
            </a:r>
          </a:p>
        </p:txBody>
      </p:sp>
      <p:sp>
        <p:nvSpPr>
          <p:cNvPr id="147" name="Linie"/>
          <p:cNvSpPr/>
          <p:nvPr/>
        </p:nvSpPr>
        <p:spPr>
          <a:xfrm flipV="1">
            <a:off x="3217558" y="448012"/>
            <a:ext cx="1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8" name="Linie"/>
          <p:cNvSpPr/>
          <p:nvPr/>
        </p:nvSpPr>
        <p:spPr>
          <a:xfrm flipV="1">
            <a:off x="11404600" y="448012"/>
            <a:ext cx="0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49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682805" y="564882"/>
            <a:ext cx="315657" cy="411169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Rechteck"/>
          <p:cNvSpPr/>
          <p:nvPr/>
        </p:nvSpPr>
        <p:spPr>
          <a:xfrm>
            <a:off x="-25400" y="-63500"/>
            <a:ext cx="13055600" cy="315615"/>
          </a:xfrm>
          <a:prstGeom prst="rect">
            <a:avLst/>
          </a:prstGeom>
          <a:solidFill>
            <a:srgbClr val="3A405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51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0404" y="9063883"/>
            <a:ext cx="1090015" cy="392622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+Bild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Überschrift"/>
          <p:cNvSpPr txBox="1"/>
          <p:nvPr>
            <p:ph type="body" sz="quarter" idx="21"/>
          </p:nvPr>
        </p:nvSpPr>
        <p:spPr>
          <a:xfrm>
            <a:off x="3716217" y="496224"/>
            <a:ext cx="7097234" cy="5230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Überschrift</a:t>
            </a:r>
          </a:p>
        </p:txBody>
      </p:sp>
      <p:sp>
        <p:nvSpPr>
          <p:cNvPr id="25" name="Linie"/>
          <p:cNvSpPr/>
          <p:nvPr/>
        </p:nvSpPr>
        <p:spPr>
          <a:xfrm flipV="1">
            <a:off x="3217558" y="448012"/>
            <a:ext cx="1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6" name="Linie"/>
          <p:cNvSpPr/>
          <p:nvPr/>
        </p:nvSpPr>
        <p:spPr>
          <a:xfrm flipV="1">
            <a:off x="11404600" y="448012"/>
            <a:ext cx="0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27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682805" y="564882"/>
            <a:ext cx="315657" cy="411169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Rechteck"/>
          <p:cNvSpPr/>
          <p:nvPr/>
        </p:nvSpPr>
        <p:spPr>
          <a:xfrm>
            <a:off x="-25400" y="-63500"/>
            <a:ext cx="13055600" cy="315615"/>
          </a:xfrm>
          <a:prstGeom prst="rect">
            <a:avLst/>
          </a:prstGeom>
          <a:solidFill>
            <a:srgbClr val="4AC9C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29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0404" y="9063883"/>
            <a:ext cx="1090015" cy="392622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Bild"/>
          <p:cNvSpPr/>
          <p:nvPr>
            <p:ph type="pic" sz="half" idx="22"/>
          </p:nvPr>
        </p:nvSpPr>
        <p:spPr>
          <a:xfrm>
            <a:off x="6954380" y="1615863"/>
            <a:ext cx="5081907" cy="677587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+Bild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Überschrift"/>
          <p:cNvSpPr txBox="1"/>
          <p:nvPr>
            <p:ph type="body" sz="quarter" idx="21"/>
          </p:nvPr>
        </p:nvSpPr>
        <p:spPr>
          <a:xfrm>
            <a:off x="3716217" y="496224"/>
            <a:ext cx="7097234" cy="5230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Überschrift</a:t>
            </a:r>
          </a:p>
        </p:txBody>
      </p:sp>
      <p:sp>
        <p:nvSpPr>
          <p:cNvPr id="39" name="Linie"/>
          <p:cNvSpPr/>
          <p:nvPr/>
        </p:nvSpPr>
        <p:spPr>
          <a:xfrm flipV="1">
            <a:off x="3217558" y="448012"/>
            <a:ext cx="1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40" name="Linie"/>
          <p:cNvSpPr/>
          <p:nvPr/>
        </p:nvSpPr>
        <p:spPr>
          <a:xfrm flipV="1">
            <a:off x="11404600" y="448012"/>
            <a:ext cx="0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41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682805" y="564882"/>
            <a:ext cx="315657" cy="411169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Rechteck"/>
          <p:cNvSpPr/>
          <p:nvPr/>
        </p:nvSpPr>
        <p:spPr>
          <a:xfrm>
            <a:off x="-25400" y="-63500"/>
            <a:ext cx="13055600" cy="315615"/>
          </a:xfrm>
          <a:prstGeom prst="rect">
            <a:avLst/>
          </a:prstGeom>
          <a:solidFill>
            <a:srgbClr val="4AC9C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43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0404" y="9063883"/>
            <a:ext cx="1090015" cy="392622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Bild"/>
          <p:cNvSpPr/>
          <p:nvPr>
            <p:ph type="pic" sz="half" idx="22"/>
          </p:nvPr>
        </p:nvSpPr>
        <p:spPr>
          <a:xfrm>
            <a:off x="1126172" y="1615863"/>
            <a:ext cx="5081906" cy="677587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45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creen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Überschrift"/>
          <p:cNvSpPr txBox="1"/>
          <p:nvPr>
            <p:ph type="body" sz="quarter" idx="21"/>
          </p:nvPr>
        </p:nvSpPr>
        <p:spPr>
          <a:xfrm>
            <a:off x="3716217" y="496224"/>
            <a:ext cx="7097234" cy="5230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Überschrift</a:t>
            </a:r>
          </a:p>
        </p:txBody>
      </p:sp>
      <p:sp>
        <p:nvSpPr>
          <p:cNvPr id="53" name="Linie"/>
          <p:cNvSpPr/>
          <p:nvPr/>
        </p:nvSpPr>
        <p:spPr>
          <a:xfrm flipV="1">
            <a:off x="3217558" y="448012"/>
            <a:ext cx="1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54" name="Linie"/>
          <p:cNvSpPr/>
          <p:nvPr/>
        </p:nvSpPr>
        <p:spPr>
          <a:xfrm flipV="1">
            <a:off x="11404600" y="448012"/>
            <a:ext cx="0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55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682805" y="564882"/>
            <a:ext cx="315657" cy="411169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Rechteck"/>
          <p:cNvSpPr/>
          <p:nvPr/>
        </p:nvSpPr>
        <p:spPr>
          <a:xfrm>
            <a:off x="-25400" y="-63500"/>
            <a:ext cx="13055600" cy="315615"/>
          </a:xfrm>
          <a:prstGeom prst="rect">
            <a:avLst/>
          </a:prstGeom>
          <a:solidFill>
            <a:srgbClr val="3A405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57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0404" y="9063883"/>
            <a:ext cx="1090015" cy="392622"/>
          </a:xfrm>
          <a:prstGeom prst="rect">
            <a:avLst/>
          </a:prstGeom>
          <a:ln w="12700">
            <a:miter lim="400000"/>
          </a:ln>
        </p:spPr>
      </p:pic>
      <p:sp>
        <p:nvSpPr>
          <p:cNvPr id="58" name="platzhalter_bild.png"/>
          <p:cNvSpPr/>
          <p:nvPr>
            <p:ph type="pic" idx="22"/>
          </p:nvPr>
        </p:nvSpPr>
        <p:spPr>
          <a:xfrm>
            <a:off x="1893434" y="1547075"/>
            <a:ext cx="9217932" cy="69134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5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Überschrift"/>
          <p:cNvSpPr txBox="1"/>
          <p:nvPr>
            <p:ph type="body" sz="quarter" idx="21"/>
          </p:nvPr>
        </p:nvSpPr>
        <p:spPr>
          <a:xfrm>
            <a:off x="3716217" y="496224"/>
            <a:ext cx="7097234" cy="5230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Überschrift</a:t>
            </a:r>
          </a:p>
        </p:txBody>
      </p:sp>
      <p:sp>
        <p:nvSpPr>
          <p:cNvPr id="67" name="Linie"/>
          <p:cNvSpPr/>
          <p:nvPr/>
        </p:nvSpPr>
        <p:spPr>
          <a:xfrm flipV="1">
            <a:off x="3217558" y="448012"/>
            <a:ext cx="1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68" name="Linie"/>
          <p:cNvSpPr/>
          <p:nvPr/>
        </p:nvSpPr>
        <p:spPr>
          <a:xfrm flipV="1">
            <a:off x="11404600" y="448012"/>
            <a:ext cx="0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69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682805" y="564882"/>
            <a:ext cx="315657" cy="411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70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0404" y="9063883"/>
            <a:ext cx="1090015" cy="392622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platzhalter_bild.png"/>
          <p:cNvSpPr/>
          <p:nvPr>
            <p:ph type="pic" sz="quarter" idx="22"/>
          </p:nvPr>
        </p:nvSpPr>
        <p:spPr>
          <a:xfrm>
            <a:off x="1893434" y="1459970"/>
            <a:ext cx="4678780" cy="350908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72" name="platzhalter_bild.png"/>
          <p:cNvSpPr/>
          <p:nvPr>
            <p:ph type="pic" sz="quarter" idx="23"/>
          </p:nvPr>
        </p:nvSpPr>
        <p:spPr>
          <a:xfrm>
            <a:off x="1893434" y="5032903"/>
            <a:ext cx="4678780" cy="350908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73" name="platzhalter_bild.png"/>
          <p:cNvSpPr/>
          <p:nvPr>
            <p:ph type="pic" sz="quarter" idx="24"/>
          </p:nvPr>
        </p:nvSpPr>
        <p:spPr>
          <a:xfrm>
            <a:off x="6719434" y="1459970"/>
            <a:ext cx="4678780" cy="350908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74" name="platzhalter_bild.png"/>
          <p:cNvSpPr/>
          <p:nvPr>
            <p:ph type="pic" sz="quarter" idx="25"/>
          </p:nvPr>
        </p:nvSpPr>
        <p:spPr>
          <a:xfrm>
            <a:off x="6719434" y="5032903"/>
            <a:ext cx="4678780" cy="350908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75" name="Rechteck"/>
          <p:cNvSpPr/>
          <p:nvPr/>
        </p:nvSpPr>
        <p:spPr>
          <a:xfrm>
            <a:off x="-25400" y="-63500"/>
            <a:ext cx="13055600" cy="315615"/>
          </a:xfrm>
          <a:prstGeom prst="rect">
            <a:avLst/>
          </a:prstGeom>
          <a:solidFill>
            <a:srgbClr val="3A405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7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Überschrift"/>
          <p:cNvSpPr txBox="1"/>
          <p:nvPr>
            <p:ph type="body" sz="quarter" idx="21"/>
          </p:nvPr>
        </p:nvSpPr>
        <p:spPr>
          <a:xfrm>
            <a:off x="3716217" y="496224"/>
            <a:ext cx="7097234" cy="5230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Überschrift</a:t>
            </a:r>
          </a:p>
        </p:txBody>
      </p:sp>
      <p:sp>
        <p:nvSpPr>
          <p:cNvPr id="84" name="Linie"/>
          <p:cNvSpPr/>
          <p:nvPr/>
        </p:nvSpPr>
        <p:spPr>
          <a:xfrm flipV="1">
            <a:off x="3217558" y="448012"/>
            <a:ext cx="1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85" name="Linie"/>
          <p:cNvSpPr/>
          <p:nvPr/>
        </p:nvSpPr>
        <p:spPr>
          <a:xfrm flipV="1">
            <a:off x="11404600" y="448012"/>
            <a:ext cx="0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86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682805" y="564882"/>
            <a:ext cx="315657" cy="411169"/>
          </a:xfrm>
          <a:prstGeom prst="rect">
            <a:avLst/>
          </a:prstGeom>
          <a:ln w="12700">
            <a:miter lim="400000"/>
          </a:ln>
        </p:spPr>
      </p:pic>
      <p:sp>
        <p:nvSpPr>
          <p:cNvPr id="87" name="Rechteck"/>
          <p:cNvSpPr/>
          <p:nvPr/>
        </p:nvSpPr>
        <p:spPr>
          <a:xfrm>
            <a:off x="-25400" y="-63500"/>
            <a:ext cx="13055600" cy="315615"/>
          </a:xfrm>
          <a:prstGeom prst="rect">
            <a:avLst/>
          </a:prstGeom>
          <a:solidFill>
            <a:srgbClr val="3A405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88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0404" y="9063883"/>
            <a:ext cx="1090015" cy="392622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platzhalter_video.mov"/>
          <p:cNvSpPr/>
          <p:nvPr>
            <p:ph type="media" idx="22"/>
          </p:nvPr>
        </p:nvSpPr>
        <p:spPr>
          <a:xfrm>
            <a:off x="1892300" y="1625600"/>
            <a:ext cx="9015197" cy="675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Untertitel">
    <p:bg>
      <p:bgPr>
        <a:solidFill>
          <a:srgbClr val="3A405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6200000">
            <a:off x="11933766" y="8709412"/>
            <a:ext cx="11176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Programm-…"/>
          <p:cNvSpPr txBox="1"/>
          <p:nvPr>
            <p:ph type="body" idx="21"/>
          </p:nvPr>
        </p:nvSpPr>
        <p:spPr>
          <a:xfrm>
            <a:off x="1270000" y="1638300"/>
            <a:ext cx="10464800" cy="7172374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spcBef>
                <a:spcPts val="0"/>
              </a:spcBef>
              <a:buSzTx/>
              <a:buNone/>
              <a:defRPr cap="all" sz="8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Programm-</a:t>
            </a:r>
          </a:p>
          <a:p>
            <a:pPr marL="0" indent="0" algn="ctr">
              <a:spcBef>
                <a:spcPts val="0"/>
              </a:spcBef>
              <a:buSzTx/>
              <a:buNone/>
              <a:defRPr cap="all" sz="8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ablaufpläne</a:t>
            </a:r>
          </a:p>
          <a:p>
            <a:pPr marL="0" indent="0" algn="ctr">
              <a:spcBef>
                <a:spcPts val="0"/>
              </a:spcBef>
              <a:buSzTx/>
              <a:buNone/>
              <a:defRPr cap="all" sz="8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marL="0" indent="0" algn="ctr">
              <a:spcBef>
                <a:spcPts val="0"/>
              </a:spcBef>
              <a:buSzTx/>
              <a:buNone/>
              <a:defRPr cap="all" sz="8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marL="0" indent="0" algn="ctr">
              <a:spcBef>
                <a:spcPts val="0"/>
              </a:spcBef>
              <a:buSzTx/>
              <a:buNone/>
              <a:defRPr cap="all" sz="8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 (PAP)</a:t>
            </a:r>
          </a:p>
        </p:txBody>
      </p:sp>
      <p:sp>
        <p:nvSpPr>
          <p:cNvPr id="99" name="Dieses Werk ist lizenziert unter CC einer Creative Commons Namensnennung - Weitergabe unter gleichen Bedingungen 4.0 International Lizenz,  zu finden unter https://creativecommons.org/licenses/by/4.0/deed.de. Der Urheber soll bei der Weiterverwendung wie"/>
          <p:cNvSpPr txBox="1"/>
          <p:nvPr/>
        </p:nvSpPr>
        <p:spPr>
          <a:xfrm rot="16200000">
            <a:off x="8816680" y="4107675"/>
            <a:ext cx="7512641" cy="656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ts val="1800"/>
              </a:lnSpc>
              <a:defRPr b="0" sz="800">
                <a:solidFill>
                  <a:srgbClr val="F2F2F2"/>
                </a:solidFill>
              </a:defRPr>
            </a:pPr>
            <a:r>
              <a:t>Dieses Werk ist lizenziert unter CC einer Creative Commons Namensnennung - Weitergabe unter gleichen Bedingungen 4.0 International Lizenz, </a:t>
            </a:r>
            <a:br/>
            <a:r>
              <a:t>zu finden unter </a:t>
            </a:r>
            <a:r>
              <a:rPr u="sng"/>
              <a:t>https://creativecommons.org/licenses/by/4.0/deed.de</a:t>
            </a:r>
            <a:r>
              <a:t>. Der Urheber soll bei der Weiterverwendung wie folgt genannt werden: </a:t>
            </a:r>
            <a:br/>
            <a:r>
              <a:t>Calliope gGmbH</a:t>
            </a:r>
            <a:endParaRPr sz="1200"/>
          </a:p>
        </p:txBody>
      </p:sp>
      <p:sp>
        <p:nvSpPr>
          <p:cNvPr id="10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"/>
          <p:cNvSpPr/>
          <p:nvPr/>
        </p:nvSpPr>
        <p:spPr>
          <a:xfrm>
            <a:off x="-25400" y="231348"/>
            <a:ext cx="3246716" cy="10037981"/>
          </a:xfrm>
          <a:prstGeom prst="rect">
            <a:avLst/>
          </a:prstGeom>
          <a:solidFill>
            <a:srgbClr val="3A405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08" name="Linie"/>
          <p:cNvSpPr/>
          <p:nvPr/>
        </p:nvSpPr>
        <p:spPr>
          <a:xfrm flipV="1">
            <a:off x="11404600" y="448012"/>
            <a:ext cx="0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09" name="Überschrift"/>
          <p:cNvSpPr txBox="1"/>
          <p:nvPr>
            <p:ph type="body" sz="quarter" idx="21"/>
          </p:nvPr>
        </p:nvSpPr>
        <p:spPr>
          <a:xfrm>
            <a:off x="3716217" y="496224"/>
            <a:ext cx="7097234" cy="5230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Überschrift</a:t>
            </a:r>
          </a:p>
        </p:txBody>
      </p:sp>
      <p:pic>
        <p:nvPicPr>
          <p:cNvPr id="110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34904" y="9063883"/>
            <a:ext cx="1090015" cy="3926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75665" y="625359"/>
            <a:ext cx="329937" cy="315616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Rechteck"/>
          <p:cNvSpPr/>
          <p:nvPr/>
        </p:nvSpPr>
        <p:spPr>
          <a:xfrm>
            <a:off x="-25400" y="-63500"/>
            <a:ext cx="13055600" cy="315615"/>
          </a:xfrm>
          <a:prstGeom prst="rect">
            <a:avLst/>
          </a:prstGeom>
          <a:solidFill>
            <a:srgbClr val="3A405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1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eer Kop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Linie"/>
          <p:cNvSpPr/>
          <p:nvPr/>
        </p:nvSpPr>
        <p:spPr>
          <a:xfrm flipV="1">
            <a:off x="3217558" y="448012"/>
            <a:ext cx="1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1" name="Linie"/>
          <p:cNvSpPr/>
          <p:nvPr/>
        </p:nvSpPr>
        <p:spPr>
          <a:xfrm flipV="1">
            <a:off x="11404600" y="448012"/>
            <a:ext cx="0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22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0404" y="9063883"/>
            <a:ext cx="1090015" cy="3926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Bild" descr="Bild"/>
          <p:cNvPicPr>
            <a:picLocks noChangeAspect="1"/>
          </p:cNvPicPr>
          <p:nvPr/>
        </p:nvPicPr>
        <p:blipFill>
          <a:blip r:embed="rId3">
            <a:alphaModFix amt="0"/>
            <a:extLst/>
          </a:blip>
          <a:stretch>
            <a:fillRect/>
          </a:stretch>
        </p:blipFill>
        <p:spPr>
          <a:xfrm>
            <a:off x="694342" y="1619159"/>
            <a:ext cx="11616116" cy="69470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682805" y="564882"/>
            <a:ext cx="315657" cy="411169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Rechteck"/>
          <p:cNvSpPr/>
          <p:nvPr/>
        </p:nvSpPr>
        <p:spPr>
          <a:xfrm>
            <a:off x="-25400" y="-63500"/>
            <a:ext cx="13055600" cy="315615"/>
          </a:xfrm>
          <a:prstGeom prst="rect">
            <a:avLst/>
          </a:prstGeom>
          <a:solidFill>
            <a:srgbClr val="3A405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ie"/>
          <p:cNvSpPr/>
          <p:nvPr/>
        </p:nvSpPr>
        <p:spPr>
          <a:xfrm flipV="1">
            <a:off x="3217558" y="448012"/>
            <a:ext cx="1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" name="Linie"/>
          <p:cNvSpPr/>
          <p:nvPr/>
        </p:nvSpPr>
        <p:spPr>
          <a:xfrm flipV="1">
            <a:off x="11404600" y="448012"/>
            <a:ext cx="0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4" name="Rechteck"/>
          <p:cNvSpPr/>
          <p:nvPr/>
        </p:nvSpPr>
        <p:spPr>
          <a:xfrm>
            <a:off x="-25400" y="-63500"/>
            <a:ext cx="13055600" cy="315615"/>
          </a:xfrm>
          <a:prstGeom prst="rect">
            <a:avLst/>
          </a:prstGeom>
          <a:solidFill>
            <a:srgbClr val="3B405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5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0404" y="9063883"/>
            <a:ext cx="1090015" cy="392622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75665" y="625359"/>
            <a:ext cx="329937" cy="315616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el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8" name="Textebene 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" name="Foliennumm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8.png"/><Relationship Id="rId3" Type="http://schemas.openxmlformats.org/officeDocument/2006/relationships/image" Target="../media/image27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7.png"/><Relationship Id="rId3" Type="http://schemas.openxmlformats.org/officeDocument/2006/relationships/image" Target="../media/image8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32.png"/><Relationship Id="rId9" Type="http://schemas.openxmlformats.org/officeDocument/2006/relationships/image" Target="../media/image33.png"/><Relationship Id="rId10" Type="http://schemas.openxmlformats.org/officeDocument/2006/relationships/image" Target="../media/image34.png"/><Relationship Id="rId11" Type="http://schemas.openxmlformats.org/officeDocument/2006/relationships/image" Target="../media/image35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7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1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8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14.png"/><Relationship Id="rId5" Type="http://schemas.openxmlformats.org/officeDocument/2006/relationships/image" Target="../media/image21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Das Coding-Tagebuch kann nach Belieben gekürzt und erweitert werden. Die Kinder können gemeinsam im Team arbeiten und ihre Ergebnisse in ihrem Tagebuch festhalten.…"/>
          <p:cNvSpPr txBox="1"/>
          <p:nvPr/>
        </p:nvSpPr>
        <p:spPr>
          <a:xfrm>
            <a:off x="3750733" y="1648222"/>
            <a:ext cx="7352917" cy="51100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spcBef>
                <a:spcPts val="2200"/>
              </a:spcBef>
              <a:defRPr b="0" baseline="20000" sz="2000"/>
            </a:pPr>
            <a:r>
              <a:t>Das Coding-Tagebuch kann nach Belieben gekürzt und erweitert werden. Die Kinder können gemeinsam im Team arbeiten und ihre Ergebnisse in ihrem Tagebuch festhalten.  </a:t>
            </a:r>
            <a:br/>
          </a:p>
          <a:p>
            <a:pPr algn="l">
              <a:lnSpc>
                <a:spcPct val="130000"/>
              </a:lnSpc>
              <a:spcBef>
                <a:spcPts val="2200"/>
              </a:spcBef>
              <a:defRPr b="0" baseline="20000" sz="2000"/>
            </a:pPr>
            <a:r>
              <a:t>Planung</a:t>
            </a:r>
          </a:p>
          <a:p>
            <a:pPr algn="l">
              <a:lnSpc>
                <a:spcPct val="130000"/>
              </a:lnSpc>
              <a:spcBef>
                <a:spcPts val="2200"/>
              </a:spcBef>
              <a:defRPr b="0" baseline="20000" sz="2000"/>
            </a:pPr>
            <a:r>
              <a:t>Dokumentation</a:t>
            </a:r>
          </a:p>
          <a:p>
            <a:pPr algn="l">
              <a:lnSpc>
                <a:spcPct val="130000"/>
              </a:lnSpc>
              <a:spcBef>
                <a:spcPts val="2200"/>
              </a:spcBef>
              <a:defRPr b="0" baseline="20000" sz="2000"/>
            </a:pPr>
            <a:r>
              <a:t>Vorgehensweise</a:t>
            </a:r>
          </a:p>
          <a:p>
            <a:pPr algn="l">
              <a:lnSpc>
                <a:spcPct val="130000"/>
              </a:lnSpc>
              <a:spcBef>
                <a:spcPts val="2200"/>
              </a:spcBef>
              <a:defRPr b="0" baseline="20000" sz="2000"/>
            </a:pPr>
            <a:r>
              <a:t>Präsentation</a:t>
            </a:r>
          </a:p>
          <a:p>
            <a:pPr algn="l">
              <a:lnSpc>
                <a:spcPct val="130000"/>
              </a:lnSpc>
              <a:spcBef>
                <a:spcPts val="2200"/>
              </a:spcBef>
              <a:defRPr b="0" baseline="20000" sz="2000"/>
            </a:pPr>
            <a:r>
              <a:t>Reflektion</a:t>
            </a:r>
          </a:p>
        </p:txBody>
      </p:sp>
      <p:sp>
        <p:nvSpPr>
          <p:cNvPr id="162" name="Das calliope Mini Tagebuch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Das calliope Mini Tagebuch</a:t>
            </a:r>
          </a:p>
        </p:txBody>
      </p:sp>
      <p:sp>
        <p:nvSpPr>
          <p:cNvPr id="163" name="Calliope mini Tagebuch"/>
          <p:cNvSpPr txBox="1"/>
          <p:nvPr/>
        </p:nvSpPr>
        <p:spPr>
          <a:xfrm>
            <a:off x="342524" y="8885283"/>
            <a:ext cx="2654419" cy="5783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spAutoFit/>
          </a:bodyPr>
          <a:lstStyle>
            <a:lvl1pPr algn="l">
              <a:defRPr b="0" cap="all" sz="1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Calliope mini Tagebuch</a:t>
            </a:r>
          </a:p>
        </p:txBody>
      </p:sp>
      <p:sp>
        <p:nvSpPr>
          <p:cNvPr id="164" name="1"/>
          <p:cNvSpPr/>
          <p:nvPr/>
        </p:nvSpPr>
        <p:spPr>
          <a:xfrm>
            <a:off x="3806621" y="3308873"/>
            <a:ext cx="523087" cy="523086"/>
          </a:xfrm>
          <a:prstGeom prst="ellipse">
            <a:avLst/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165" name="2"/>
          <p:cNvSpPr/>
          <p:nvPr/>
        </p:nvSpPr>
        <p:spPr>
          <a:xfrm>
            <a:off x="3806621" y="4056058"/>
            <a:ext cx="523087" cy="523086"/>
          </a:xfrm>
          <a:prstGeom prst="ellipse">
            <a:avLst/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166" name="3"/>
          <p:cNvSpPr/>
          <p:nvPr/>
        </p:nvSpPr>
        <p:spPr>
          <a:xfrm>
            <a:off x="3806621" y="4803244"/>
            <a:ext cx="523087" cy="523086"/>
          </a:xfrm>
          <a:prstGeom prst="ellipse">
            <a:avLst/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167" name="4"/>
          <p:cNvSpPr/>
          <p:nvPr/>
        </p:nvSpPr>
        <p:spPr>
          <a:xfrm>
            <a:off x="3806621" y="5550429"/>
            <a:ext cx="523087" cy="523086"/>
          </a:xfrm>
          <a:prstGeom prst="ellipse">
            <a:avLst/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4</a:t>
            </a:r>
          </a:p>
        </p:txBody>
      </p:sp>
      <p:sp>
        <p:nvSpPr>
          <p:cNvPr id="168" name="5"/>
          <p:cNvSpPr/>
          <p:nvPr/>
        </p:nvSpPr>
        <p:spPr>
          <a:xfrm>
            <a:off x="3806621" y="6297614"/>
            <a:ext cx="523087" cy="523086"/>
          </a:xfrm>
          <a:prstGeom prst="ellipse">
            <a:avLst/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PACE ORAKEL"/>
          <p:cNvSpPr txBox="1"/>
          <p:nvPr/>
        </p:nvSpPr>
        <p:spPr>
          <a:xfrm>
            <a:off x="3716217" y="496224"/>
            <a:ext cx="7097234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SPACE ORAKEL</a:t>
            </a:r>
          </a:p>
        </p:txBody>
      </p:sp>
      <p:pic>
        <p:nvPicPr>
          <p:cNvPr id="317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20319554">
            <a:off x="2327316" y="7203909"/>
            <a:ext cx="1253911" cy="125391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8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673020">
            <a:off x="9388319" y="2889434"/>
            <a:ext cx="1253911" cy="1253911"/>
          </a:xfrm>
          <a:prstGeom prst="rect">
            <a:avLst/>
          </a:prstGeom>
          <a:ln w="12700">
            <a:miter lim="400000"/>
          </a:ln>
        </p:spPr>
      </p:pic>
      <p:sp>
        <p:nvSpPr>
          <p:cNvPr id="319" name="Start"/>
          <p:cNvSpPr/>
          <p:nvPr/>
        </p:nvSpPr>
        <p:spPr>
          <a:xfrm>
            <a:off x="5941995" y="1110611"/>
            <a:ext cx="1440001" cy="576001"/>
          </a:xfrm>
          <a:prstGeom prst="rect">
            <a:avLst/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defRPr b="0" sz="2000">
                <a:solidFill>
                  <a:srgbClr val="FFFFFF"/>
                </a:solidFill>
                <a:latin typeface="Roboto Mono Medium"/>
                <a:ea typeface="Roboto Mono Medium"/>
                <a:cs typeface="Roboto Mono Medium"/>
                <a:sym typeface="Roboto Mono Medium"/>
              </a:defRPr>
            </a:lvl1pPr>
          </a:lstStyle>
          <a:p>
            <a:pPr/>
            <a:r>
              <a:t>Start</a:t>
            </a:r>
          </a:p>
        </p:txBody>
      </p:sp>
      <p:sp>
        <p:nvSpPr>
          <p:cNvPr id="320" name="Eingabe: Schütteln"/>
          <p:cNvSpPr/>
          <p:nvPr/>
        </p:nvSpPr>
        <p:spPr>
          <a:xfrm>
            <a:off x="4902461" y="4557611"/>
            <a:ext cx="3519069" cy="792001"/>
          </a:xfrm>
          <a:prstGeom prst="rect">
            <a:avLst/>
          </a:prstGeom>
          <a:solidFill>
            <a:srgbClr val="A7AD3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>
              <a:defRPr b="0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   Eingabe: Schütteln</a:t>
            </a:r>
          </a:p>
        </p:txBody>
      </p:sp>
      <p:grpSp>
        <p:nvGrpSpPr>
          <p:cNvPr id="323" name="Gruppieren"/>
          <p:cNvGrpSpPr/>
          <p:nvPr/>
        </p:nvGrpSpPr>
        <p:grpSpPr>
          <a:xfrm>
            <a:off x="4194195" y="3727611"/>
            <a:ext cx="4935601" cy="576001"/>
            <a:chOff x="0" y="0"/>
            <a:chExt cx="4935600" cy="576000"/>
          </a:xfrm>
        </p:grpSpPr>
        <p:sp>
          <p:nvSpPr>
            <p:cNvPr id="321" name="Erstellung einer Variable"/>
            <p:cNvSpPr/>
            <p:nvPr/>
          </p:nvSpPr>
          <p:spPr>
            <a:xfrm>
              <a:off x="0" y="0"/>
              <a:ext cx="3420001" cy="576001"/>
            </a:xfrm>
            <a:prstGeom prst="rect">
              <a:avLst/>
            </a:prstGeom>
            <a:solidFill>
              <a:srgbClr val="51C9C7">
                <a:alpha val="20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Erstellung einer Variable</a:t>
              </a:r>
            </a:p>
          </p:txBody>
        </p:sp>
        <p:sp>
          <p:nvSpPr>
            <p:cNvPr id="322" name="Zufall"/>
            <p:cNvSpPr/>
            <p:nvPr/>
          </p:nvSpPr>
          <p:spPr>
            <a:xfrm>
              <a:off x="3675600" y="0"/>
              <a:ext cx="1260001" cy="576001"/>
            </a:xfrm>
            <a:prstGeom prst="rect">
              <a:avLst/>
            </a:prstGeom>
            <a:solidFill>
              <a:srgbClr val="C41A1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defRPr>
              </a:lvl1pPr>
            </a:lstStyle>
            <a:p>
              <a:pPr/>
              <a:r>
                <a:t>Zufall</a:t>
              </a:r>
            </a:p>
          </p:txBody>
        </p:sp>
      </p:grpSp>
      <p:pic>
        <p:nvPicPr>
          <p:cNvPr id="324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27130" y="4774184"/>
            <a:ext cx="614568" cy="358855"/>
          </a:xfrm>
          <a:prstGeom prst="rect">
            <a:avLst/>
          </a:prstGeom>
          <a:ln w="12700">
            <a:miter lim="400000"/>
          </a:ln>
        </p:spPr>
      </p:pic>
      <p:sp>
        <p:nvSpPr>
          <p:cNvPr id="325" name="Zufallszahl zwischen 0 und 3"/>
          <p:cNvSpPr/>
          <p:nvPr/>
        </p:nvSpPr>
        <p:spPr>
          <a:xfrm>
            <a:off x="3565995" y="5603611"/>
            <a:ext cx="3868201" cy="576001"/>
          </a:xfrm>
          <a:prstGeom prst="rect">
            <a:avLst/>
          </a:prstGeom>
          <a:solidFill>
            <a:srgbClr val="51C9C7">
              <a:alpha val="2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b="0" sz="18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Zufallszahl zwischen 0 und 3</a:t>
            </a:r>
          </a:p>
        </p:txBody>
      </p:sp>
      <p:sp>
        <p:nvSpPr>
          <p:cNvPr id="326" name="Zufall         3"/>
          <p:cNvSpPr/>
          <p:nvPr/>
        </p:nvSpPr>
        <p:spPr>
          <a:xfrm>
            <a:off x="7689795" y="5603611"/>
            <a:ext cx="1800001" cy="576001"/>
          </a:xfrm>
          <a:prstGeom prst="rect">
            <a:avLst/>
          </a:prstGeom>
          <a:solidFill>
            <a:srgbClr val="B42F24">
              <a:alpha val="9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b="0" sz="18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pPr/>
            <a:r>
              <a:t>Zufall         3</a:t>
            </a:r>
          </a:p>
        </p:txBody>
      </p:sp>
      <p:sp>
        <p:nvSpPr>
          <p:cNvPr id="327" name="Linie"/>
          <p:cNvSpPr/>
          <p:nvPr/>
        </p:nvSpPr>
        <p:spPr>
          <a:xfrm>
            <a:off x="8691864" y="5891611"/>
            <a:ext cx="297977" cy="1"/>
          </a:xfrm>
          <a:prstGeom prst="line">
            <a:avLst/>
          </a:prstGeom>
          <a:ln w="127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sp>
        <p:nvSpPr>
          <p:cNvPr id="328" name="Ausgabe: Zugeordneter Text der Variable Zufall"/>
          <p:cNvSpPr/>
          <p:nvPr/>
        </p:nvSpPr>
        <p:spPr>
          <a:xfrm>
            <a:off x="3565995" y="6433611"/>
            <a:ext cx="5923801" cy="576001"/>
          </a:xfrm>
          <a:prstGeom prst="rect">
            <a:avLst/>
          </a:prstGeom>
          <a:solidFill>
            <a:srgbClr val="51C9C7">
              <a:alpha val="2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indent="63500">
              <a:defRPr b="0" sz="18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t>Ausgabe: Zugeordneter Text der Variable </a:t>
            </a:r>
            <a:r>
              <a:rPr b="1"/>
              <a:t>Zufall</a:t>
            </a:r>
          </a:p>
        </p:txBody>
      </p:sp>
      <p:sp>
        <p:nvSpPr>
          <p:cNvPr id="329" name="&quot;Ja, du bist sportlich und intelligent.&quot;"/>
          <p:cNvSpPr/>
          <p:nvPr/>
        </p:nvSpPr>
        <p:spPr>
          <a:xfrm>
            <a:off x="3565995" y="7136611"/>
            <a:ext cx="5923801" cy="576001"/>
          </a:xfrm>
          <a:prstGeom prst="rect">
            <a:avLst/>
          </a:prstGeom>
          <a:solidFill>
            <a:srgbClr val="51C9C7">
              <a:alpha val="2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b="0" sz="18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"Ja, du bist sportlich und intelligent."</a:t>
            </a:r>
          </a:p>
        </p:txBody>
      </p:sp>
      <p:sp>
        <p:nvSpPr>
          <p:cNvPr id="330" name="Ausgabe: Orakel - Frage als Text"/>
          <p:cNvSpPr/>
          <p:nvPr/>
        </p:nvSpPr>
        <p:spPr>
          <a:xfrm>
            <a:off x="3692995" y="1940611"/>
            <a:ext cx="5923801" cy="576001"/>
          </a:xfrm>
          <a:prstGeom prst="rect">
            <a:avLst/>
          </a:prstGeom>
          <a:solidFill>
            <a:srgbClr val="51C9C7">
              <a:alpha val="2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b="0" sz="18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Ausgabe: Orakel - Frage als Text</a:t>
            </a:r>
          </a:p>
        </p:txBody>
      </p:sp>
      <p:sp>
        <p:nvSpPr>
          <p:cNvPr id="331" name="Werde ich später Astronaut:in?"/>
          <p:cNvSpPr/>
          <p:nvPr/>
        </p:nvSpPr>
        <p:spPr>
          <a:xfrm>
            <a:off x="3692995" y="2643611"/>
            <a:ext cx="5923801" cy="576001"/>
          </a:xfrm>
          <a:prstGeom prst="rect">
            <a:avLst/>
          </a:prstGeom>
          <a:solidFill>
            <a:srgbClr val="51C9C7">
              <a:alpha val="2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sz="18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Werde ich später Astronaut:in?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NETEN QUIZ"/>
          <p:cNvSpPr txBox="1"/>
          <p:nvPr/>
        </p:nvSpPr>
        <p:spPr>
          <a:xfrm>
            <a:off x="3716217" y="496224"/>
            <a:ext cx="7097234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PLANETEN QUIZ</a:t>
            </a:r>
          </a:p>
        </p:txBody>
      </p:sp>
      <p:sp>
        <p:nvSpPr>
          <p:cNvPr id="334" name="Start"/>
          <p:cNvSpPr/>
          <p:nvPr/>
        </p:nvSpPr>
        <p:spPr>
          <a:xfrm>
            <a:off x="5905491" y="1528735"/>
            <a:ext cx="1440001" cy="576001"/>
          </a:xfrm>
          <a:prstGeom prst="rect">
            <a:avLst/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defRPr b="0" sz="2000">
                <a:solidFill>
                  <a:srgbClr val="FFFFFF"/>
                </a:solidFill>
                <a:latin typeface="Roboto Mono Medium"/>
                <a:ea typeface="Roboto Mono Medium"/>
                <a:cs typeface="Roboto Mono Medium"/>
                <a:sym typeface="Roboto Mono Medium"/>
              </a:defRPr>
            </a:lvl1pPr>
          </a:lstStyle>
          <a:p>
            <a:pPr/>
            <a:r>
              <a:t>Start</a:t>
            </a:r>
          </a:p>
        </p:txBody>
      </p:sp>
      <p:sp>
        <p:nvSpPr>
          <p:cNvPr id="335" name="Eingabe: Schütteln"/>
          <p:cNvSpPr/>
          <p:nvPr/>
        </p:nvSpPr>
        <p:spPr>
          <a:xfrm>
            <a:off x="4865957" y="3188735"/>
            <a:ext cx="3519069" cy="792001"/>
          </a:xfrm>
          <a:prstGeom prst="rect">
            <a:avLst/>
          </a:prstGeom>
          <a:solidFill>
            <a:srgbClr val="A7AD3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>
              <a:defRPr b="0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   Eingabe: Schütteln</a:t>
            </a:r>
          </a:p>
        </p:txBody>
      </p:sp>
      <p:grpSp>
        <p:nvGrpSpPr>
          <p:cNvPr id="338" name="Gruppieren"/>
          <p:cNvGrpSpPr/>
          <p:nvPr/>
        </p:nvGrpSpPr>
        <p:grpSpPr>
          <a:xfrm>
            <a:off x="4157691" y="2358735"/>
            <a:ext cx="4935601" cy="576001"/>
            <a:chOff x="0" y="0"/>
            <a:chExt cx="4935600" cy="576000"/>
          </a:xfrm>
        </p:grpSpPr>
        <p:sp>
          <p:nvSpPr>
            <p:cNvPr id="336" name="Erstellung einer Variable"/>
            <p:cNvSpPr/>
            <p:nvPr/>
          </p:nvSpPr>
          <p:spPr>
            <a:xfrm>
              <a:off x="0" y="0"/>
              <a:ext cx="3420001" cy="576001"/>
            </a:xfrm>
            <a:prstGeom prst="rect">
              <a:avLst/>
            </a:prstGeom>
            <a:solidFill>
              <a:srgbClr val="51C9C7">
                <a:alpha val="20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Erstellung einer Variable</a:t>
              </a:r>
            </a:p>
          </p:txBody>
        </p:sp>
        <p:sp>
          <p:nvSpPr>
            <p:cNvPr id="337" name="Planet"/>
            <p:cNvSpPr/>
            <p:nvPr/>
          </p:nvSpPr>
          <p:spPr>
            <a:xfrm>
              <a:off x="3675600" y="0"/>
              <a:ext cx="1260001" cy="576001"/>
            </a:xfrm>
            <a:prstGeom prst="rect">
              <a:avLst/>
            </a:prstGeom>
            <a:solidFill>
              <a:srgbClr val="C41A1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defRPr>
              </a:lvl1pPr>
            </a:lstStyle>
            <a:p>
              <a:pPr/>
              <a:r>
                <a:t>Planet</a:t>
              </a:r>
            </a:p>
          </p:txBody>
        </p:sp>
      </p:grpSp>
      <p:pic>
        <p:nvPicPr>
          <p:cNvPr id="339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05847" y="3405308"/>
            <a:ext cx="614568" cy="35885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42" name="Gruppieren"/>
          <p:cNvGrpSpPr/>
          <p:nvPr/>
        </p:nvGrpSpPr>
        <p:grpSpPr>
          <a:xfrm>
            <a:off x="3451720" y="4897796"/>
            <a:ext cx="6347543" cy="1620001"/>
            <a:chOff x="0" y="0"/>
            <a:chExt cx="6347541" cy="1619999"/>
          </a:xfrm>
        </p:grpSpPr>
        <p:pic>
          <p:nvPicPr>
            <p:cNvPr id="340" name="Bild" descr="Bild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620000" cy="1620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41" name="Bedenk- und Antwortzeit: 5 Sekunden"/>
            <p:cNvSpPr/>
            <p:nvPr/>
          </p:nvSpPr>
          <p:spPr>
            <a:xfrm>
              <a:off x="1853141" y="477499"/>
              <a:ext cx="4494401" cy="792001"/>
            </a:xfrm>
            <a:prstGeom prst="rect">
              <a:avLst/>
            </a:prstGeom>
            <a:solidFill>
              <a:srgbClr val="DF6B92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b="0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Bedenk- und Antwortzeit: 5 Sekunden</a:t>
              </a:r>
            </a:p>
          </p:txBody>
        </p:sp>
      </p:grpSp>
      <p:grpSp>
        <p:nvGrpSpPr>
          <p:cNvPr id="351" name="Gruppieren"/>
          <p:cNvGrpSpPr/>
          <p:nvPr/>
        </p:nvGrpSpPr>
        <p:grpSpPr>
          <a:xfrm>
            <a:off x="1518742" y="6665361"/>
            <a:ext cx="10213498" cy="1158576"/>
            <a:chOff x="0" y="0"/>
            <a:chExt cx="10213496" cy="1158575"/>
          </a:xfrm>
        </p:grpSpPr>
        <p:pic>
          <p:nvPicPr>
            <p:cNvPr id="343" name="Bild" descr="Bild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7361910" y="0"/>
              <a:ext cx="1158576" cy="11585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4" name="Bild" descr="Bild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8786346" y="81034"/>
              <a:ext cx="1427151" cy="9151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5" name="Bild" descr="Bild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6309130" y="318023"/>
              <a:ext cx="578490" cy="5784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6" name="Bild" descr="Bild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4851073" y="265411"/>
              <a:ext cx="885158" cy="63807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7" name="Bild" descr="Bild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3855332" y="466132"/>
              <a:ext cx="267193" cy="2671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8" name="Bild" descr="Bild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2486551" y="393706"/>
              <a:ext cx="395309" cy="4172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9" name="Bild" descr="Bild"/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1197771" y="410476"/>
              <a:ext cx="363423" cy="36342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0" name="Bild" descr="Bild"/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0" y="520007"/>
              <a:ext cx="149519" cy="1495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54" name="Gruppieren"/>
          <p:cNvGrpSpPr/>
          <p:nvPr/>
        </p:nvGrpSpPr>
        <p:grpSpPr>
          <a:xfrm>
            <a:off x="3797691" y="4234736"/>
            <a:ext cx="5655601" cy="576001"/>
            <a:chOff x="0" y="0"/>
            <a:chExt cx="5655600" cy="576000"/>
          </a:xfrm>
        </p:grpSpPr>
        <p:sp>
          <p:nvSpPr>
            <p:cNvPr id="352" name="Zufallszahl zwischen 1 und 8"/>
            <p:cNvSpPr/>
            <p:nvPr/>
          </p:nvSpPr>
          <p:spPr>
            <a:xfrm>
              <a:off x="0" y="0"/>
              <a:ext cx="3600001" cy="576001"/>
            </a:xfrm>
            <a:prstGeom prst="rect">
              <a:avLst/>
            </a:prstGeom>
            <a:solidFill>
              <a:srgbClr val="51C9C7">
                <a:alpha val="20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Zufallszahl zwischen 1 und 8</a:t>
              </a:r>
            </a:p>
          </p:txBody>
        </p:sp>
        <p:sp>
          <p:nvSpPr>
            <p:cNvPr id="353" name="Planet         5"/>
            <p:cNvSpPr/>
            <p:nvPr/>
          </p:nvSpPr>
          <p:spPr>
            <a:xfrm>
              <a:off x="3855600" y="0"/>
              <a:ext cx="1800001" cy="576001"/>
            </a:xfrm>
            <a:prstGeom prst="rect">
              <a:avLst/>
            </a:prstGeom>
            <a:solidFill>
              <a:srgbClr val="B42F24">
                <a:alpha val="90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defRPr>
              </a:lvl1pPr>
            </a:lstStyle>
            <a:p>
              <a:pPr/>
              <a:r>
                <a:t>Planet         5</a:t>
              </a:r>
            </a:p>
          </p:txBody>
        </p:sp>
      </p:grpSp>
      <p:sp>
        <p:nvSpPr>
          <p:cNvPr id="355" name="Linie"/>
          <p:cNvSpPr/>
          <p:nvPr/>
        </p:nvSpPr>
        <p:spPr>
          <a:xfrm>
            <a:off x="8706160" y="4522735"/>
            <a:ext cx="297976" cy="1"/>
          </a:xfrm>
          <a:prstGeom prst="line">
            <a:avLst/>
          </a:prstGeom>
          <a:ln w="127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sp>
        <p:nvSpPr>
          <p:cNvPr id="356" name="1"/>
          <p:cNvSpPr txBox="1"/>
          <p:nvPr/>
        </p:nvSpPr>
        <p:spPr>
          <a:xfrm>
            <a:off x="1272560" y="7874736"/>
            <a:ext cx="629529" cy="3501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457200">
              <a:lnSpc>
                <a:spcPct val="110000"/>
              </a:lnSpc>
              <a:spcBef>
                <a:spcPts val="1400"/>
              </a:spcBef>
              <a:defRPr b="0" sz="18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357" name="2"/>
          <p:cNvSpPr txBox="1"/>
          <p:nvPr/>
        </p:nvSpPr>
        <p:spPr>
          <a:xfrm>
            <a:off x="2590838" y="7874741"/>
            <a:ext cx="629528" cy="3501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457200">
              <a:lnSpc>
                <a:spcPct val="110000"/>
              </a:lnSpc>
              <a:spcBef>
                <a:spcPts val="1400"/>
              </a:spcBef>
              <a:defRPr b="0" sz="18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358" name="3"/>
          <p:cNvSpPr txBox="1"/>
          <p:nvPr/>
        </p:nvSpPr>
        <p:spPr>
          <a:xfrm>
            <a:off x="3891353" y="7874741"/>
            <a:ext cx="629529" cy="3501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457200">
              <a:lnSpc>
                <a:spcPct val="110000"/>
              </a:lnSpc>
              <a:spcBef>
                <a:spcPts val="1400"/>
              </a:spcBef>
              <a:defRPr b="0" sz="18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359" name="4"/>
          <p:cNvSpPr txBox="1"/>
          <p:nvPr/>
        </p:nvSpPr>
        <p:spPr>
          <a:xfrm>
            <a:off x="5190886" y="7874741"/>
            <a:ext cx="629529" cy="3501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457200">
              <a:lnSpc>
                <a:spcPct val="110000"/>
              </a:lnSpc>
              <a:spcBef>
                <a:spcPts val="1400"/>
              </a:spcBef>
              <a:defRPr b="0" sz="18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4</a:t>
            </a:r>
          </a:p>
        </p:txBody>
      </p:sp>
      <p:sp>
        <p:nvSpPr>
          <p:cNvPr id="360" name="5"/>
          <p:cNvSpPr txBox="1"/>
          <p:nvPr/>
        </p:nvSpPr>
        <p:spPr>
          <a:xfrm>
            <a:off x="6502046" y="7874741"/>
            <a:ext cx="629529" cy="3501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457200">
              <a:lnSpc>
                <a:spcPct val="110000"/>
              </a:lnSpc>
              <a:spcBef>
                <a:spcPts val="1400"/>
              </a:spcBef>
              <a:defRPr b="0" sz="18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5</a:t>
            </a:r>
          </a:p>
        </p:txBody>
      </p:sp>
      <p:sp>
        <p:nvSpPr>
          <p:cNvPr id="361" name="6"/>
          <p:cNvSpPr txBox="1"/>
          <p:nvPr/>
        </p:nvSpPr>
        <p:spPr>
          <a:xfrm>
            <a:off x="7814660" y="7874741"/>
            <a:ext cx="629529" cy="3501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457200">
              <a:lnSpc>
                <a:spcPct val="110000"/>
              </a:lnSpc>
              <a:spcBef>
                <a:spcPts val="1400"/>
              </a:spcBef>
              <a:defRPr b="0" sz="18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6</a:t>
            </a:r>
          </a:p>
        </p:txBody>
      </p:sp>
      <p:sp>
        <p:nvSpPr>
          <p:cNvPr id="362" name="7"/>
          <p:cNvSpPr txBox="1"/>
          <p:nvPr/>
        </p:nvSpPr>
        <p:spPr>
          <a:xfrm>
            <a:off x="9138527" y="7874741"/>
            <a:ext cx="629529" cy="3501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457200">
              <a:lnSpc>
                <a:spcPct val="110000"/>
              </a:lnSpc>
              <a:spcBef>
                <a:spcPts val="1400"/>
              </a:spcBef>
              <a:defRPr b="0" sz="18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7</a:t>
            </a:r>
          </a:p>
        </p:txBody>
      </p:sp>
      <p:sp>
        <p:nvSpPr>
          <p:cNvPr id="363" name="8"/>
          <p:cNvSpPr txBox="1"/>
          <p:nvPr/>
        </p:nvSpPr>
        <p:spPr>
          <a:xfrm>
            <a:off x="10718956" y="7874741"/>
            <a:ext cx="629529" cy="3501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457200">
              <a:lnSpc>
                <a:spcPct val="110000"/>
              </a:lnSpc>
              <a:spcBef>
                <a:spcPts val="1400"/>
              </a:spcBef>
              <a:defRPr b="0" sz="18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8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CHECKLISTEN"/>
          <p:cNvSpPr txBox="1"/>
          <p:nvPr>
            <p:ph type="body" idx="21"/>
          </p:nvPr>
        </p:nvSpPr>
        <p:spPr>
          <a:xfrm>
            <a:off x="1270000" y="1638300"/>
            <a:ext cx="10464800" cy="349819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cap="all" sz="8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CHECKLISTEN</a:t>
            </a:r>
          </a:p>
        </p:txBody>
      </p:sp>
      <p:pic>
        <p:nvPicPr>
          <p:cNvPr id="366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58715" y="4119238"/>
            <a:ext cx="3687370" cy="15151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" name="Tabelle"/>
          <p:cNvGraphicFramePr/>
          <p:nvPr/>
        </p:nvGraphicFramePr>
        <p:xfrm>
          <a:off x="718819" y="1422400"/>
          <a:ext cx="11608595" cy="6114614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1" rtl="0">
                <a:tableStyleId>{4C3C2611-4C71-4FC5-86AE-919BDF0F9419}</a:tableStyleId>
              </a:tblPr>
              <a:tblGrid>
                <a:gridCol w="3701864"/>
                <a:gridCol w="6649574"/>
                <a:gridCol w="1244454"/>
              </a:tblGrid>
              <a:tr h="1016985"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  <a:sym typeface="Helvetica Neue"/>
                        </a:rPr>
                        <a:t>Was soll getestet werden?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  <a:solidFill>
                      <a:srgbClr val="42C9C9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  <a:sym typeface="Helvetica Neue"/>
                        </a:rPr>
                        <a:t>Meine Anmerkungen  - Notizen/Audioaufnahmen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  <a:solidFill>
                      <a:srgbClr val="42C9C9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  <a:solidFill>
                      <a:srgbClr val="42C9C9"/>
                    </a:solidFill>
                  </a:tcPr>
                </a:tc>
              </a:tr>
              <a:tr h="1016985"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 b="0">
                          <a:solidFill>
                            <a:srgbClr val="000000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1016985"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 b="0">
                          <a:solidFill>
                            <a:srgbClr val="000000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1016985"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 b="0">
                          <a:solidFill>
                            <a:srgbClr val="000000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1016985"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 b="0">
                          <a:solidFill>
                            <a:srgbClr val="000000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1016985"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 b="0">
                          <a:solidFill>
                            <a:srgbClr val="000000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369" name="Checkliste DEBUGGING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Checkliste DEBUGGING</a:t>
            </a:r>
          </a:p>
        </p:txBody>
      </p:sp>
      <p:pic>
        <p:nvPicPr>
          <p:cNvPr id="370" name="Bild" descr="Bild"/>
          <p:cNvPicPr>
            <a:picLocks noChangeAspect="1"/>
          </p:cNvPicPr>
          <p:nvPr/>
        </p:nvPicPr>
        <p:blipFill>
          <a:blip r:embed="rId2">
            <a:alphaModFix amt="0"/>
            <a:extLst/>
          </a:blip>
          <a:stretch>
            <a:fillRect/>
          </a:stretch>
        </p:blipFill>
        <p:spPr>
          <a:xfrm>
            <a:off x="704453" y="1409303"/>
            <a:ext cx="11595894" cy="6934994"/>
          </a:xfrm>
          <a:prstGeom prst="rect">
            <a:avLst/>
          </a:prstGeom>
          <a:ln w="12700">
            <a:miter lim="400000"/>
          </a:ln>
        </p:spPr>
      </p:pic>
      <p:sp>
        <p:nvSpPr>
          <p:cNvPr id="371" name="Abgerundetes Rechteck"/>
          <p:cNvSpPr/>
          <p:nvPr/>
        </p:nvSpPr>
        <p:spPr>
          <a:xfrm>
            <a:off x="11424919" y="3693160"/>
            <a:ext cx="523086" cy="523086"/>
          </a:xfrm>
          <a:prstGeom prst="roundRect">
            <a:avLst>
              <a:gd name="adj" fmla="val 10759"/>
            </a:avLst>
          </a:prstGeom>
          <a:solidFill>
            <a:srgbClr val="929292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72" name="Abgerundetes Rechteck"/>
          <p:cNvSpPr/>
          <p:nvPr/>
        </p:nvSpPr>
        <p:spPr>
          <a:xfrm>
            <a:off x="11424919" y="4709160"/>
            <a:ext cx="523086" cy="523086"/>
          </a:xfrm>
          <a:prstGeom prst="roundRect">
            <a:avLst>
              <a:gd name="adj" fmla="val 10759"/>
            </a:avLst>
          </a:prstGeom>
          <a:solidFill>
            <a:srgbClr val="929292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73" name="Abgerundetes Rechteck"/>
          <p:cNvSpPr/>
          <p:nvPr/>
        </p:nvSpPr>
        <p:spPr>
          <a:xfrm>
            <a:off x="11424919" y="5725160"/>
            <a:ext cx="523086" cy="523086"/>
          </a:xfrm>
          <a:prstGeom prst="roundRect">
            <a:avLst>
              <a:gd name="adj" fmla="val 10759"/>
            </a:avLst>
          </a:prstGeom>
          <a:solidFill>
            <a:srgbClr val="929292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74" name="Abgerundetes Rechteck"/>
          <p:cNvSpPr/>
          <p:nvPr/>
        </p:nvSpPr>
        <p:spPr>
          <a:xfrm>
            <a:off x="11424919" y="6741159"/>
            <a:ext cx="523086" cy="523086"/>
          </a:xfrm>
          <a:prstGeom prst="roundRect">
            <a:avLst>
              <a:gd name="adj" fmla="val 10759"/>
            </a:avLst>
          </a:prstGeom>
          <a:solidFill>
            <a:srgbClr val="929292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75" name="Abgerundetes Rechteck"/>
          <p:cNvSpPr/>
          <p:nvPr/>
        </p:nvSpPr>
        <p:spPr>
          <a:xfrm>
            <a:off x="11424919" y="2677160"/>
            <a:ext cx="523086" cy="523086"/>
          </a:xfrm>
          <a:prstGeom prst="roundRect">
            <a:avLst>
              <a:gd name="adj" fmla="val 10759"/>
            </a:avLst>
          </a:prstGeom>
          <a:solidFill>
            <a:srgbClr val="929292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rogramm-…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cap="all" sz="8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Programm-</a:t>
            </a:r>
          </a:p>
          <a:p>
            <a:pPr marL="0" indent="0" algn="ctr">
              <a:spcBef>
                <a:spcPts val="0"/>
              </a:spcBef>
              <a:buSzTx/>
              <a:buNone/>
              <a:defRPr cap="all" sz="8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ablaufpläne</a:t>
            </a:r>
          </a:p>
          <a:p>
            <a:pPr marL="0" indent="0" algn="ctr">
              <a:spcBef>
                <a:spcPts val="0"/>
              </a:spcBef>
              <a:buSzTx/>
              <a:buNone/>
              <a:defRPr cap="all" sz="8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marL="0" indent="0" algn="ctr">
              <a:spcBef>
                <a:spcPts val="0"/>
              </a:spcBef>
              <a:buSzTx/>
              <a:buNone/>
              <a:defRPr cap="all" sz="8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marL="0" indent="0" algn="ctr">
              <a:spcBef>
                <a:spcPts val="0"/>
              </a:spcBef>
              <a:buSzTx/>
              <a:buNone/>
              <a:defRPr cap="all" sz="8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 (PAP)</a:t>
            </a:r>
          </a:p>
        </p:txBody>
      </p:sp>
      <p:pic>
        <p:nvPicPr>
          <p:cNvPr id="171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42825" y="4511361"/>
            <a:ext cx="1540054" cy="16973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RAKETENSTART"/>
          <p:cNvSpPr txBox="1"/>
          <p:nvPr/>
        </p:nvSpPr>
        <p:spPr>
          <a:xfrm>
            <a:off x="3716217" y="496224"/>
            <a:ext cx="7097234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RAKETENSTART</a:t>
            </a:r>
          </a:p>
        </p:txBody>
      </p:sp>
      <p:sp>
        <p:nvSpPr>
          <p:cNvPr id="174" name="1"/>
          <p:cNvSpPr/>
          <p:nvPr/>
        </p:nvSpPr>
        <p:spPr>
          <a:xfrm>
            <a:off x="1190085" y="3474103"/>
            <a:ext cx="571501" cy="571501"/>
          </a:xfrm>
          <a:prstGeom prst="ellipse">
            <a:avLst/>
          </a:prstGeom>
          <a:solidFill>
            <a:srgbClr val="51C9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175" name="2"/>
          <p:cNvSpPr/>
          <p:nvPr/>
        </p:nvSpPr>
        <p:spPr>
          <a:xfrm>
            <a:off x="3703359" y="3474103"/>
            <a:ext cx="571501" cy="571501"/>
          </a:xfrm>
          <a:prstGeom prst="ellipse">
            <a:avLst/>
          </a:prstGeom>
          <a:solidFill>
            <a:srgbClr val="51C9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176" name="3"/>
          <p:cNvSpPr/>
          <p:nvPr/>
        </p:nvSpPr>
        <p:spPr>
          <a:xfrm>
            <a:off x="6216634" y="3474103"/>
            <a:ext cx="571501" cy="571501"/>
          </a:xfrm>
          <a:prstGeom prst="ellipse">
            <a:avLst/>
          </a:prstGeom>
          <a:solidFill>
            <a:srgbClr val="51C9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177" name="4"/>
          <p:cNvSpPr/>
          <p:nvPr/>
        </p:nvSpPr>
        <p:spPr>
          <a:xfrm>
            <a:off x="8729909" y="3474103"/>
            <a:ext cx="571501" cy="571501"/>
          </a:xfrm>
          <a:prstGeom prst="ellipse">
            <a:avLst/>
          </a:prstGeom>
          <a:solidFill>
            <a:srgbClr val="51C9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4</a:t>
            </a:r>
          </a:p>
        </p:txBody>
      </p:sp>
      <p:sp>
        <p:nvSpPr>
          <p:cNvPr id="178" name="Start"/>
          <p:cNvSpPr/>
          <p:nvPr/>
        </p:nvSpPr>
        <p:spPr>
          <a:xfrm>
            <a:off x="5860585" y="1535236"/>
            <a:ext cx="1440001" cy="576001"/>
          </a:xfrm>
          <a:prstGeom prst="rect">
            <a:avLst/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defRPr b="0" sz="2000">
                <a:solidFill>
                  <a:srgbClr val="FFFFFF"/>
                </a:solidFill>
                <a:latin typeface="Roboto Mono Medium"/>
                <a:ea typeface="Roboto Mono Medium"/>
                <a:cs typeface="Roboto Mono Medium"/>
                <a:sym typeface="Roboto Mono Medium"/>
              </a:defRPr>
            </a:lvl1pPr>
          </a:lstStyle>
          <a:p>
            <a:pPr/>
            <a:r>
              <a:t>Start</a:t>
            </a:r>
          </a:p>
        </p:txBody>
      </p:sp>
      <p:sp>
        <p:nvSpPr>
          <p:cNvPr id="179" name="Raketenanimation"/>
          <p:cNvSpPr/>
          <p:nvPr/>
        </p:nvSpPr>
        <p:spPr>
          <a:xfrm>
            <a:off x="5028601" y="2365237"/>
            <a:ext cx="3103968" cy="576001"/>
          </a:xfrm>
          <a:prstGeom prst="rect">
            <a:avLst/>
          </a:prstGeom>
          <a:solidFill>
            <a:srgbClr val="24263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defRPr b="0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Raketenanimation</a:t>
            </a:r>
          </a:p>
        </p:txBody>
      </p:sp>
      <p:sp>
        <p:nvSpPr>
          <p:cNvPr id="180" name="Ausgabe: Name des Planeten"/>
          <p:cNvSpPr/>
          <p:nvPr/>
        </p:nvSpPr>
        <p:spPr>
          <a:xfrm>
            <a:off x="3465585" y="6812362"/>
            <a:ext cx="3816001" cy="576001"/>
          </a:xfrm>
          <a:prstGeom prst="rect">
            <a:avLst/>
          </a:prstGeom>
          <a:solidFill>
            <a:srgbClr val="51C9C7">
              <a:alpha val="2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b="0" sz="18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Ausgabe: Name des Planeten</a:t>
            </a:r>
          </a:p>
        </p:txBody>
      </p:sp>
      <p:sp>
        <p:nvSpPr>
          <p:cNvPr id="181" name="„Mars“"/>
          <p:cNvSpPr/>
          <p:nvPr/>
        </p:nvSpPr>
        <p:spPr>
          <a:xfrm>
            <a:off x="7535585" y="6812362"/>
            <a:ext cx="2160001" cy="576001"/>
          </a:xfrm>
          <a:prstGeom prst="rect">
            <a:avLst/>
          </a:prstGeom>
          <a:solidFill>
            <a:srgbClr val="51C9C7">
              <a:alpha val="2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b="0" sz="1800">
                <a:solidFill>
                  <a:srgbClr val="5E5E5E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pPr/>
            <a:r>
              <a:t>„Mars“</a:t>
            </a:r>
          </a:p>
        </p:txBody>
      </p:sp>
      <p:sp>
        <p:nvSpPr>
          <p:cNvPr id="182" name="Ausgabe: Farbe des Planeten"/>
          <p:cNvSpPr/>
          <p:nvPr/>
        </p:nvSpPr>
        <p:spPr>
          <a:xfrm>
            <a:off x="3465585" y="7642362"/>
            <a:ext cx="3816001" cy="576001"/>
          </a:xfrm>
          <a:prstGeom prst="rect">
            <a:avLst/>
          </a:prstGeom>
          <a:solidFill>
            <a:srgbClr val="51C9C7">
              <a:alpha val="2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b="0" sz="18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Ausgabe: Farbe des Planeten</a:t>
            </a:r>
          </a:p>
        </p:txBody>
      </p:sp>
      <p:pic>
        <p:nvPicPr>
          <p:cNvPr id="183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1586" y="4864811"/>
            <a:ext cx="1308558" cy="138394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34831" y="4864770"/>
            <a:ext cx="1308558" cy="138394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7" name="Gruppieren"/>
          <p:cNvGrpSpPr/>
          <p:nvPr/>
        </p:nvGrpSpPr>
        <p:grpSpPr>
          <a:xfrm>
            <a:off x="2337735" y="4125332"/>
            <a:ext cx="788846" cy="980722"/>
            <a:chOff x="0" y="0"/>
            <a:chExt cx="788845" cy="980720"/>
          </a:xfrm>
        </p:grpSpPr>
        <p:pic>
          <p:nvPicPr>
            <p:cNvPr id="185" name="Bild" descr="Bild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2700" y="0"/>
              <a:ext cx="732657" cy="7326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6" name="Pause"/>
            <p:cNvSpPr txBox="1"/>
            <p:nvPr/>
          </p:nvSpPr>
          <p:spPr>
            <a:xfrm>
              <a:off x="0" y="618356"/>
              <a:ext cx="788846" cy="3623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457200">
                <a:lnSpc>
                  <a:spcPct val="110000"/>
                </a:lnSpc>
                <a:spcBef>
                  <a:spcPts val="1400"/>
                </a:spcBef>
                <a:defRPr b="0" sz="1400">
                  <a:solidFill>
                    <a:srgbClr val="48525F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Pause</a:t>
              </a:r>
            </a:p>
          </p:txBody>
        </p:sp>
      </p:grpSp>
      <p:pic>
        <p:nvPicPr>
          <p:cNvPr id="188" name="Bild" descr="Bild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848106" y="4864811"/>
            <a:ext cx="1308558" cy="138394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9" name="Bild" descr="Bild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361381" y="4864811"/>
            <a:ext cx="1308558" cy="1383945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Bild" descr="Bild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874656" y="4853340"/>
            <a:ext cx="1308558" cy="13953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3" name="Gruppieren"/>
          <p:cNvGrpSpPr/>
          <p:nvPr/>
        </p:nvGrpSpPr>
        <p:grpSpPr>
          <a:xfrm>
            <a:off x="4817318" y="4125333"/>
            <a:ext cx="788846" cy="980721"/>
            <a:chOff x="0" y="0"/>
            <a:chExt cx="788845" cy="980720"/>
          </a:xfrm>
        </p:grpSpPr>
        <p:pic>
          <p:nvPicPr>
            <p:cNvPr id="191" name="Bild" descr="Bild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2700" y="0"/>
              <a:ext cx="732657" cy="7326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2" name="Pause"/>
            <p:cNvSpPr txBox="1"/>
            <p:nvPr/>
          </p:nvSpPr>
          <p:spPr>
            <a:xfrm>
              <a:off x="0" y="618356"/>
              <a:ext cx="788846" cy="3623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457200">
                <a:lnSpc>
                  <a:spcPct val="110000"/>
                </a:lnSpc>
                <a:spcBef>
                  <a:spcPts val="1400"/>
                </a:spcBef>
                <a:defRPr b="0" sz="1400">
                  <a:solidFill>
                    <a:srgbClr val="48525F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Pause</a:t>
              </a:r>
            </a:p>
          </p:txBody>
        </p:sp>
      </p:grpSp>
      <p:grpSp>
        <p:nvGrpSpPr>
          <p:cNvPr id="196" name="Gruppieren"/>
          <p:cNvGrpSpPr/>
          <p:nvPr/>
        </p:nvGrpSpPr>
        <p:grpSpPr>
          <a:xfrm>
            <a:off x="7364085" y="4125333"/>
            <a:ext cx="788846" cy="980721"/>
            <a:chOff x="0" y="0"/>
            <a:chExt cx="788845" cy="980720"/>
          </a:xfrm>
        </p:grpSpPr>
        <p:pic>
          <p:nvPicPr>
            <p:cNvPr id="194" name="Bild" descr="Bild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2700" y="0"/>
              <a:ext cx="732657" cy="7326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5" name="Pause"/>
            <p:cNvSpPr txBox="1"/>
            <p:nvPr/>
          </p:nvSpPr>
          <p:spPr>
            <a:xfrm>
              <a:off x="0" y="618356"/>
              <a:ext cx="788846" cy="3623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457200">
                <a:lnSpc>
                  <a:spcPct val="110000"/>
                </a:lnSpc>
                <a:spcBef>
                  <a:spcPts val="1400"/>
                </a:spcBef>
                <a:defRPr b="0" sz="1400">
                  <a:solidFill>
                    <a:srgbClr val="48525F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Pause</a:t>
              </a:r>
            </a:p>
          </p:txBody>
        </p:sp>
      </p:grpSp>
      <p:grpSp>
        <p:nvGrpSpPr>
          <p:cNvPr id="199" name="Gruppieren"/>
          <p:cNvGrpSpPr/>
          <p:nvPr/>
        </p:nvGrpSpPr>
        <p:grpSpPr>
          <a:xfrm>
            <a:off x="9869162" y="4125333"/>
            <a:ext cx="788846" cy="980721"/>
            <a:chOff x="0" y="0"/>
            <a:chExt cx="788845" cy="980720"/>
          </a:xfrm>
        </p:grpSpPr>
        <p:pic>
          <p:nvPicPr>
            <p:cNvPr id="197" name="Bild" descr="Bild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2700" y="0"/>
              <a:ext cx="732657" cy="7326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8" name="Pause"/>
            <p:cNvSpPr txBox="1"/>
            <p:nvPr/>
          </p:nvSpPr>
          <p:spPr>
            <a:xfrm>
              <a:off x="0" y="618356"/>
              <a:ext cx="788846" cy="3623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457200">
                <a:lnSpc>
                  <a:spcPct val="110000"/>
                </a:lnSpc>
                <a:spcBef>
                  <a:spcPts val="1400"/>
                </a:spcBef>
                <a:defRPr b="0" sz="1400">
                  <a:solidFill>
                    <a:srgbClr val="48525F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Pause</a:t>
              </a:r>
            </a:p>
          </p:txBody>
        </p:sp>
      </p:grpSp>
      <p:sp>
        <p:nvSpPr>
          <p:cNvPr id="200" name="5"/>
          <p:cNvSpPr/>
          <p:nvPr/>
        </p:nvSpPr>
        <p:spPr>
          <a:xfrm>
            <a:off x="11243185" y="3474103"/>
            <a:ext cx="571501" cy="571501"/>
          </a:xfrm>
          <a:prstGeom prst="ellipse">
            <a:avLst/>
          </a:prstGeom>
          <a:solidFill>
            <a:srgbClr val="51C9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5</a:t>
            </a:r>
          </a:p>
        </p:txBody>
      </p:sp>
      <p:sp>
        <p:nvSpPr>
          <p:cNvPr id="201" name="Kreis"/>
          <p:cNvSpPr/>
          <p:nvPr/>
        </p:nvSpPr>
        <p:spPr>
          <a:xfrm>
            <a:off x="8327585" y="7642362"/>
            <a:ext cx="576001" cy="576001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defTabSz="457200">
              <a:lnSpc>
                <a:spcPct val="120000"/>
              </a:lnSpc>
              <a:spcBef>
                <a:spcPts val="1400"/>
              </a:spcBef>
              <a:defRPr b="0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sp>
        <p:nvSpPr>
          <p:cNvPr id="202" name="Linie"/>
          <p:cNvSpPr/>
          <p:nvPr/>
        </p:nvSpPr>
        <p:spPr>
          <a:xfrm>
            <a:off x="1433097" y="2653237"/>
            <a:ext cx="3816001" cy="1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sp>
        <p:nvSpPr>
          <p:cNvPr id="203" name="Linie"/>
          <p:cNvSpPr/>
          <p:nvPr/>
        </p:nvSpPr>
        <p:spPr>
          <a:xfrm>
            <a:off x="8031383" y="2653237"/>
            <a:ext cx="3453277" cy="1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AMPELSTART"/>
          <p:cNvSpPr txBox="1"/>
          <p:nvPr/>
        </p:nvSpPr>
        <p:spPr>
          <a:xfrm>
            <a:off x="3716217" y="496224"/>
            <a:ext cx="7097234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AMPELSTART</a:t>
            </a:r>
          </a:p>
        </p:txBody>
      </p:sp>
      <p:sp>
        <p:nvSpPr>
          <p:cNvPr id="206" name="Start"/>
          <p:cNvSpPr/>
          <p:nvPr/>
        </p:nvSpPr>
        <p:spPr>
          <a:xfrm>
            <a:off x="5782400" y="1529704"/>
            <a:ext cx="1440001" cy="576001"/>
          </a:xfrm>
          <a:prstGeom prst="rect">
            <a:avLst/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defRPr b="0" sz="2000">
                <a:solidFill>
                  <a:srgbClr val="FFFFFF"/>
                </a:solidFill>
                <a:latin typeface="Roboto Mono Medium"/>
                <a:ea typeface="Roboto Mono Medium"/>
                <a:cs typeface="Roboto Mono Medium"/>
                <a:sym typeface="Roboto Mono Medium"/>
              </a:defRPr>
            </a:lvl1pPr>
          </a:lstStyle>
          <a:p>
            <a:pPr/>
            <a:r>
              <a:t>Start</a:t>
            </a:r>
          </a:p>
        </p:txBody>
      </p:sp>
      <p:pic>
        <p:nvPicPr>
          <p:cNvPr id="207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62400" y="2410504"/>
            <a:ext cx="1080000" cy="1151655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Abfrage des Mikrofons"/>
          <p:cNvSpPr/>
          <p:nvPr/>
        </p:nvSpPr>
        <p:spPr>
          <a:xfrm>
            <a:off x="4702399" y="3875782"/>
            <a:ext cx="3600001" cy="792001"/>
          </a:xfrm>
          <a:prstGeom prst="rect">
            <a:avLst/>
          </a:prstGeom>
          <a:solidFill>
            <a:srgbClr val="A7AD3C">
              <a:alpha val="9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b="0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 Abfrage des Mikrofons</a:t>
            </a:r>
          </a:p>
        </p:txBody>
      </p:sp>
      <p:pic>
        <p:nvPicPr>
          <p:cNvPr id="209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26074" y="4011542"/>
            <a:ext cx="366652" cy="522001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Ausgabe: Note"/>
          <p:cNvSpPr/>
          <p:nvPr/>
        </p:nvSpPr>
        <p:spPr>
          <a:xfrm>
            <a:off x="4935399" y="7625779"/>
            <a:ext cx="2160001" cy="598105"/>
          </a:xfrm>
          <a:prstGeom prst="rect">
            <a:avLst/>
          </a:prstGeom>
          <a:solidFill>
            <a:srgbClr val="51C9C7">
              <a:alpha val="2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b="0" sz="18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Ausgabe: Note</a:t>
            </a:r>
          </a:p>
        </p:txBody>
      </p:sp>
      <p:sp>
        <p:nvSpPr>
          <p:cNvPr id="211" name="c’"/>
          <p:cNvSpPr/>
          <p:nvPr/>
        </p:nvSpPr>
        <p:spPr>
          <a:xfrm>
            <a:off x="7349400" y="7625791"/>
            <a:ext cx="720001" cy="598105"/>
          </a:xfrm>
          <a:prstGeom prst="rect">
            <a:avLst/>
          </a:prstGeom>
          <a:solidFill>
            <a:srgbClr val="51C9C7">
              <a:alpha val="2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b="0" sz="18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c’</a:t>
            </a:r>
          </a:p>
        </p:txBody>
      </p:sp>
      <p:sp>
        <p:nvSpPr>
          <p:cNvPr id="212" name="Abgleich der gemessene Lautstärke mit einem Schwellenwert"/>
          <p:cNvSpPr/>
          <p:nvPr/>
        </p:nvSpPr>
        <p:spPr>
          <a:xfrm>
            <a:off x="2902399" y="4921782"/>
            <a:ext cx="7200002" cy="576001"/>
          </a:xfrm>
          <a:prstGeom prst="rect">
            <a:avLst/>
          </a:prstGeom>
          <a:solidFill>
            <a:srgbClr val="A7AD3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b="0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Abgleich der gemessene Lautstärke mit einem Schwellenwert</a:t>
            </a:r>
          </a:p>
        </p:txBody>
      </p:sp>
      <p:grpSp>
        <p:nvGrpSpPr>
          <p:cNvPr id="215" name="Gruppieren"/>
          <p:cNvGrpSpPr/>
          <p:nvPr/>
        </p:nvGrpSpPr>
        <p:grpSpPr>
          <a:xfrm>
            <a:off x="4935399" y="5751782"/>
            <a:ext cx="3134002" cy="1619998"/>
            <a:chOff x="0" y="0"/>
            <a:chExt cx="3134000" cy="1619996"/>
          </a:xfrm>
        </p:grpSpPr>
        <p:pic>
          <p:nvPicPr>
            <p:cNvPr id="213" name="Bild" descr="Bild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720000" cy="161999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4" name="RGB-LED Ampel"/>
            <p:cNvSpPr/>
            <p:nvPr/>
          </p:nvSpPr>
          <p:spPr>
            <a:xfrm>
              <a:off x="974000" y="510940"/>
              <a:ext cx="2160001" cy="598105"/>
            </a:xfrm>
            <a:prstGeom prst="rect">
              <a:avLst/>
            </a:prstGeom>
            <a:solidFill>
              <a:srgbClr val="51C9C7">
                <a:alpha val="20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RGB-LED Ampel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COUNTDOWN"/>
          <p:cNvSpPr txBox="1"/>
          <p:nvPr/>
        </p:nvSpPr>
        <p:spPr>
          <a:xfrm>
            <a:off x="3716217" y="496224"/>
            <a:ext cx="7097234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COUNTDOWN</a:t>
            </a:r>
          </a:p>
        </p:txBody>
      </p:sp>
      <p:sp>
        <p:nvSpPr>
          <p:cNvPr id="218" name="Start"/>
          <p:cNvSpPr/>
          <p:nvPr/>
        </p:nvSpPr>
        <p:spPr>
          <a:xfrm>
            <a:off x="5764705" y="1535236"/>
            <a:ext cx="1440001" cy="576001"/>
          </a:xfrm>
          <a:prstGeom prst="rect">
            <a:avLst/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defRPr b="0" sz="2000">
                <a:solidFill>
                  <a:srgbClr val="FFFFFF"/>
                </a:solidFill>
                <a:latin typeface="Roboto Mono Medium"/>
                <a:ea typeface="Roboto Mono Medium"/>
                <a:cs typeface="Roboto Mono Medium"/>
                <a:sym typeface="Roboto Mono Medium"/>
              </a:defRPr>
            </a:lvl1pPr>
          </a:lstStyle>
          <a:p>
            <a:pPr/>
            <a:r>
              <a:t>Start</a:t>
            </a:r>
          </a:p>
        </p:txBody>
      </p:sp>
      <p:grpSp>
        <p:nvGrpSpPr>
          <p:cNvPr id="221" name="Gruppieren"/>
          <p:cNvGrpSpPr/>
          <p:nvPr/>
        </p:nvGrpSpPr>
        <p:grpSpPr>
          <a:xfrm>
            <a:off x="3747705" y="2365236"/>
            <a:ext cx="5474002" cy="576001"/>
            <a:chOff x="0" y="0"/>
            <a:chExt cx="5474000" cy="576000"/>
          </a:xfrm>
        </p:grpSpPr>
        <p:sp>
          <p:nvSpPr>
            <p:cNvPr id="219" name="Erstellung einer Variable"/>
            <p:cNvSpPr/>
            <p:nvPr/>
          </p:nvSpPr>
          <p:spPr>
            <a:xfrm>
              <a:off x="0" y="0"/>
              <a:ext cx="3420001" cy="576001"/>
            </a:xfrm>
            <a:prstGeom prst="rect">
              <a:avLst/>
            </a:prstGeom>
            <a:solidFill>
              <a:srgbClr val="51C9C7">
                <a:alpha val="20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Erstellung einer Variable</a:t>
              </a:r>
            </a:p>
          </p:txBody>
        </p:sp>
        <p:sp>
          <p:nvSpPr>
            <p:cNvPr id="220" name="Countdown"/>
            <p:cNvSpPr/>
            <p:nvPr/>
          </p:nvSpPr>
          <p:spPr>
            <a:xfrm>
              <a:off x="3674000" y="0"/>
              <a:ext cx="1800001" cy="576001"/>
            </a:xfrm>
            <a:prstGeom prst="rect">
              <a:avLst/>
            </a:prstGeom>
            <a:solidFill>
              <a:srgbClr val="C41A1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defRPr>
              </a:lvl1pPr>
            </a:lstStyle>
            <a:p>
              <a:pPr/>
              <a:r>
                <a:t>Countdown</a:t>
              </a:r>
            </a:p>
          </p:txBody>
        </p:sp>
      </p:grpSp>
      <p:grpSp>
        <p:nvGrpSpPr>
          <p:cNvPr id="224" name="Gruppieren"/>
          <p:cNvGrpSpPr/>
          <p:nvPr/>
        </p:nvGrpSpPr>
        <p:grpSpPr>
          <a:xfrm>
            <a:off x="3494456" y="4025236"/>
            <a:ext cx="5980499" cy="576001"/>
            <a:chOff x="0" y="0"/>
            <a:chExt cx="5980497" cy="576000"/>
          </a:xfrm>
        </p:grpSpPr>
        <p:sp>
          <p:nvSpPr>
            <p:cNvPr id="222" name="Der Countdown läuft."/>
            <p:cNvSpPr/>
            <p:nvPr/>
          </p:nvSpPr>
          <p:spPr>
            <a:xfrm>
              <a:off x="0" y="0"/>
              <a:ext cx="3600001" cy="576001"/>
            </a:xfrm>
            <a:prstGeom prst="rect">
              <a:avLst/>
            </a:prstGeom>
            <a:solidFill>
              <a:srgbClr val="51C9C7">
                <a:alpha val="20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Der Countdown läuft.</a:t>
              </a:r>
            </a:p>
          </p:txBody>
        </p:sp>
        <p:sp>
          <p:nvSpPr>
            <p:cNvPr id="223" name="Countdown - 1"/>
            <p:cNvSpPr/>
            <p:nvPr/>
          </p:nvSpPr>
          <p:spPr>
            <a:xfrm>
              <a:off x="3820497" y="0"/>
              <a:ext cx="2160001" cy="576001"/>
            </a:xfrm>
            <a:prstGeom prst="rect">
              <a:avLst/>
            </a:prstGeom>
            <a:solidFill>
              <a:srgbClr val="B42F24">
                <a:alpha val="90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defRPr>
              </a:lvl1pPr>
            </a:lstStyle>
            <a:p>
              <a:pPr/>
              <a:r>
                <a:t>Countdown - 1</a:t>
              </a:r>
            </a:p>
          </p:txBody>
        </p:sp>
      </p:grpSp>
      <p:pic>
        <p:nvPicPr>
          <p:cNvPr id="225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44705" y="6135109"/>
            <a:ext cx="1080001" cy="1151654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Zahlenanzeige und Pause"/>
          <p:cNvSpPr/>
          <p:nvPr/>
        </p:nvSpPr>
        <p:spPr>
          <a:xfrm>
            <a:off x="4684705" y="4842799"/>
            <a:ext cx="3600001" cy="576001"/>
          </a:xfrm>
          <a:prstGeom prst="rect">
            <a:avLst/>
          </a:prstGeom>
          <a:solidFill>
            <a:srgbClr val="51C9C7">
              <a:alpha val="2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b="0" sz="18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Zahlenanzeige und Pause</a:t>
            </a:r>
          </a:p>
        </p:txBody>
      </p:sp>
      <p:grpSp>
        <p:nvGrpSpPr>
          <p:cNvPr id="229" name="Gruppieren"/>
          <p:cNvGrpSpPr/>
          <p:nvPr/>
        </p:nvGrpSpPr>
        <p:grpSpPr>
          <a:xfrm>
            <a:off x="4719705" y="7642362"/>
            <a:ext cx="3530002" cy="576001"/>
            <a:chOff x="0" y="0"/>
            <a:chExt cx="3530000" cy="576000"/>
          </a:xfrm>
        </p:grpSpPr>
        <p:sp>
          <p:nvSpPr>
            <p:cNvPr id="227" name="Kreis"/>
            <p:cNvSpPr/>
            <p:nvPr/>
          </p:nvSpPr>
          <p:spPr>
            <a:xfrm>
              <a:off x="2954000" y="0"/>
              <a:ext cx="576001" cy="576001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457200">
                <a:lnSpc>
                  <a:spcPct val="120000"/>
                </a:lnSpc>
                <a:spcBef>
                  <a:spcPts val="1400"/>
                </a:spcBef>
                <a:defRPr b="0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defRPr>
              </a:pPr>
            </a:p>
          </p:txBody>
        </p:sp>
        <p:sp>
          <p:nvSpPr>
            <p:cNvPr id="228" name="Ausgabe: RGB-LED"/>
            <p:cNvSpPr/>
            <p:nvPr/>
          </p:nvSpPr>
          <p:spPr>
            <a:xfrm>
              <a:off x="0" y="0"/>
              <a:ext cx="2700001" cy="576001"/>
            </a:xfrm>
            <a:prstGeom prst="rect">
              <a:avLst/>
            </a:prstGeom>
            <a:solidFill>
              <a:srgbClr val="51C9C7">
                <a:alpha val="20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Ausgabe: RGB-LED</a:t>
              </a:r>
            </a:p>
          </p:txBody>
        </p:sp>
      </p:grpSp>
      <p:sp>
        <p:nvSpPr>
          <p:cNvPr id="230" name="Schleife"/>
          <p:cNvSpPr/>
          <p:nvPr/>
        </p:nvSpPr>
        <p:spPr>
          <a:xfrm>
            <a:off x="4684705" y="3195236"/>
            <a:ext cx="3600001" cy="576001"/>
          </a:xfrm>
          <a:prstGeom prst="rect">
            <a:avLst/>
          </a:prstGeom>
          <a:solidFill>
            <a:srgbClr val="A7AD3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Schleife</a:t>
            </a:r>
          </a:p>
        </p:txBody>
      </p:sp>
      <p:sp>
        <p:nvSpPr>
          <p:cNvPr id="231" name="Linie"/>
          <p:cNvSpPr/>
          <p:nvPr/>
        </p:nvSpPr>
        <p:spPr>
          <a:xfrm>
            <a:off x="2800716" y="3483236"/>
            <a:ext cx="1893978" cy="1"/>
          </a:xfrm>
          <a:prstGeom prst="line">
            <a:avLst/>
          </a:prstGeom>
          <a:ln w="50800">
            <a:solidFill>
              <a:srgbClr val="A7AD3C"/>
            </a:solidFill>
            <a:miter lim="400000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sp>
        <p:nvSpPr>
          <p:cNvPr id="232" name="Linie"/>
          <p:cNvSpPr/>
          <p:nvPr/>
        </p:nvSpPr>
        <p:spPr>
          <a:xfrm>
            <a:off x="8284705" y="3483236"/>
            <a:ext cx="1893979" cy="1"/>
          </a:xfrm>
          <a:prstGeom prst="line">
            <a:avLst/>
          </a:prstGeom>
          <a:ln w="50800">
            <a:solidFill>
              <a:srgbClr val="A7AD3C"/>
            </a:solidFill>
            <a:miter lim="400000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sp>
        <p:nvSpPr>
          <p:cNvPr id="233" name="Linie"/>
          <p:cNvSpPr/>
          <p:nvPr/>
        </p:nvSpPr>
        <p:spPr>
          <a:xfrm>
            <a:off x="2800716" y="5807733"/>
            <a:ext cx="7377968" cy="1"/>
          </a:xfrm>
          <a:prstGeom prst="line">
            <a:avLst/>
          </a:prstGeom>
          <a:ln w="50800">
            <a:solidFill>
              <a:srgbClr val="A7AD3C"/>
            </a:solidFill>
            <a:miter lim="400000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sp>
        <p:nvSpPr>
          <p:cNvPr id="234" name="Linie"/>
          <p:cNvSpPr/>
          <p:nvPr/>
        </p:nvSpPr>
        <p:spPr>
          <a:xfrm flipV="1">
            <a:off x="10204084" y="3457836"/>
            <a:ext cx="1" cy="2375250"/>
          </a:xfrm>
          <a:prstGeom prst="line">
            <a:avLst/>
          </a:prstGeom>
          <a:ln w="50800">
            <a:solidFill>
              <a:srgbClr val="A7AD3C"/>
            </a:solidFill>
            <a:miter lim="400000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sp>
        <p:nvSpPr>
          <p:cNvPr id="235" name="Linie"/>
          <p:cNvSpPr/>
          <p:nvPr/>
        </p:nvSpPr>
        <p:spPr>
          <a:xfrm flipV="1">
            <a:off x="2800716" y="3457834"/>
            <a:ext cx="1" cy="2375249"/>
          </a:xfrm>
          <a:prstGeom prst="line">
            <a:avLst/>
          </a:prstGeom>
          <a:ln w="50800">
            <a:solidFill>
              <a:srgbClr val="A7AD3C"/>
            </a:solidFill>
            <a:miter lim="400000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ASCHENLAMPE"/>
          <p:cNvSpPr txBox="1"/>
          <p:nvPr/>
        </p:nvSpPr>
        <p:spPr>
          <a:xfrm>
            <a:off x="3716217" y="496224"/>
            <a:ext cx="7097234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TASCHENLAMPE</a:t>
            </a:r>
          </a:p>
        </p:txBody>
      </p:sp>
      <p:sp>
        <p:nvSpPr>
          <p:cNvPr id="238" name="Start"/>
          <p:cNvSpPr/>
          <p:nvPr/>
        </p:nvSpPr>
        <p:spPr>
          <a:xfrm>
            <a:off x="5677972" y="2589647"/>
            <a:ext cx="1440001" cy="576001"/>
          </a:xfrm>
          <a:prstGeom prst="rect">
            <a:avLst/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defRPr b="0" sz="2000">
                <a:solidFill>
                  <a:srgbClr val="FFFFFF"/>
                </a:solidFill>
                <a:latin typeface="Roboto Mono Medium"/>
                <a:ea typeface="Roboto Mono Medium"/>
                <a:cs typeface="Roboto Mono Medium"/>
                <a:sym typeface="Roboto Mono Medium"/>
              </a:defRPr>
            </a:lvl1pPr>
          </a:lstStyle>
          <a:p>
            <a:pPr/>
            <a:r>
              <a:t>Start</a:t>
            </a:r>
          </a:p>
        </p:txBody>
      </p:sp>
      <p:sp>
        <p:nvSpPr>
          <p:cNvPr id="239" name="Linie"/>
          <p:cNvSpPr/>
          <p:nvPr/>
        </p:nvSpPr>
        <p:spPr>
          <a:xfrm>
            <a:off x="8478641" y="5583647"/>
            <a:ext cx="297977" cy="1"/>
          </a:xfrm>
          <a:prstGeom prst="line">
            <a:avLst/>
          </a:prstGeom>
          <a:ln w="127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grpSp>
        <p:nvGrpSpPr>
          <p:cNvPr id="242" name="Gruppieren"/>
          <p:cNvGrpSpPr/>
          <p:nvPr/>
        </p:nvGrpSpPr>
        <p:grpSpPr>
          <a:xfrm>
            <a:off x="1534223" y="5042840"/>
            <a:ext cx="2803615" cy="749614"/>
            <a:chOff x="0" y="0"/>
            <a:chExt cx="2803613" cy="749613"/>
          </a:xfrm>
        </p:grpSpPr>
        <p:sp>
          <p:nvSpPr>
            <p:cNvPr id="240" name="Eingabe"/>
            <p:cNvSpPr/>
            <p:nvPr/>
          </p:nvSpPr>
          <p:spPr>
            <a:xfrm>
              <a:off x="0" y="86806"/>
              <a:ext cx="1800001" cy="576001"/>
            </a:xfrm>
            <a:prstGeom prst="rect">
              <a:avLst/>
            </a:prstGeom>
            <a:solidFill>
              <a:srgbClr val="51C9C7">
                <a:alpha val="20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Eingabe</a:t>
              </a:r>
            </a:p>
          </p:txBody>
        </p:sp>
        <p:pic>
          <p:nvPicPr>
            <p:cNvPr id="241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0"/>
            <a:stretch>
              <a:fillRect/>
            </a:stretch>
          </p:blipFill>
          <p:spPr>
            <a:xfrm>
              <a:off x="2054000" y="0"/>
              <a:ext cx="749614" cy="7496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45" name="Gruppieren"/>
          <p:cNvGrpSpPr/>
          <p:nvPr/>
        </p:nvGrpSpPr>
        <p:grpSpPr>
          <a:xfrm>
            <a:off x="8317351" y="5042840"/>
            <a:ext cx="2803615" cy="749614"/>
            <a:chOff x="0" y="0"/>
            <a:chExt cx="2803613" cy="749613"/>
          </a:xfrm>
        </p:grpSpPr>
        <p:pic>
          <p:nvPicPr>
            <p:cNvPr id="243" name="Bild" descr="Bild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054000" y="0"/>
              <a:ext cx="749614" cy="7496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4" name="Eingabe"/>
            <p:cNvSpPr/>
            <p:nvPr/>
          </p:nvSpPr>
          <p:spPr>
            <a:xfrm>
              <a:off x="0" y="86807"/>
              <a:ext cx="1800001" cy="576001"/>
            </a:xfrm>
            <a:prstGeom prst="rect">
              <a:avLst/>
            </a:prstGeom>
            <a:solidFill>
              <a:srgbClr val="51C9C7">
                <a:alpha val="20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Eingabe</a:t>
              </a:r>
            </a:p>
          </p:txBody>
        </p:sp>
      </p:grpSp>
      <p:sp>
        <p:nvSpPr>
          <p:cNvPr id="246" name="Linie"/>
          <p:cNvSpPr/>
          <p:nvPr/>
        </p:nvSpPr>
        <p:spPr>
          <a:xfrm>
            <a:off x="2936030" y="2890347"/>
            <a:ext cx="2614943" cy="1"/>
          </a:xfrm>
          <a:prstGeom prst="line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sp>
        <p:nvSpPr>
          <p:cNvPr id="247" name="Linie"/>
          <p:cNvSpPr/>
          <p:nvPr/>
        </p:nvSpPr>
        <p:spPr>
          <a:xfrm flipV="1">
            <a:off x="2942380" y="2889842"/>
            <a:ext cx="1" cy="1701558"/>
          </a:xfrm>
          <a:prstGeom prst="line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sp>
        <p:nvSpPr>
          <p:cNvPr id="248" name="Linie"/>
          <p:cNvSpPr/>
          <p:nvPr/>
        </p:nvSpPr>
        <p:spPr>
          <a:xfrm>
            <a:off x="7244972" y="2883997"/>
            <a:ext cx="2486887" cy="1"/>
          </a:xfrm>
          <a:prstGeom prst="line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sp>
        <p:nvSpPr>
          <p:cNvPr id="249" name="RGB-LED und LED-Matrix ausschalten"/>
          <p:cNvSpPr/>
          <p:nvPr/>
        </p:nvSpPr>
        <p:spPr>
          <a:xfrm>
            <a:off x="7379158" y="6349862"/>
            <a:ext cx="4680001" cy="576001"/>
          </a:xfrm>
          <a:prstGeom prst="rect">
            <a:avLst/>
          </a:prstGeom>
          <a:solidFill>
            <a:srgbClr val="51C9C7">
              <a:alpha val="18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b="0" sz="18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RGB-LED und LED-Matrix ausschalten</a:t>
            </a:r>
          </a:p>
        </p:txBody>
      </p:sp>
      <p:grpSp>
        <p:nvGrpSpPr>
          <p:cNvPr id="252" name="Gruppieren"/>
          <p:cNvGrpSpPr/>
          <p:nvPr/>
        </p:nvGrpSpPr>
        <p:grpSpPr>
          <a:xfrm>
            <a:off x="945640" y="6111772"/>
            <a:ext cx="4006182" cy="1052181"/>
            <a:chOff x="0" y="0"/>
            <a:chExt cx="4006180" cy="1052179"/>
          </a:xfrm>
        </p:grpSpPr>
        <p:sp>
          <p:nvSpPr>
            <p:cNvPr id="250" name="Ausgabe: RGB-LED"/>
            <p:cNvSpPr/>
            <p:nvPr/>
          </p:nvSpPr>
          <p:spPr>
            <a:xfrm>
              <a:off x="0" y="238089"/>
              <a:ext cx="2700001" cy="576001"/>
            </a:xfrm>
            <a:prstGeom prst="rect">
              <a:avLst/>
            </a:prstGeom>
            <a:solidFill>
              <a:srgbClr val="51C9C7">
                <a:alpha val="20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Ausgabe: RGB-LED</a:t>
              </a:r>
            </a:p>
          </p:txBody>
        </p:sp>
        <p:pic>
          <p:nvPicPr>
            <p:cNvPr id="251" name="Bild" descr="Bild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954000" y="0"/>
              <a:ext cx="1052181" cy="105218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53" name="Linie"/>
          <p:cNvSpPr/>
          <p:nvPr/>
        </p:nvSpPr>
        <p:spPr>
          <a:xfrm flipV="1">
            <a:off x="9712808" y="2889842"/>
            <a:ext cx="1" cy="1701558"/>
          </a:xfrm>
          <a:prstGeom prst="line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KOMMUNIKATION"/>
          <p:cNvSpPr txBox="1"/>
          <p:nvPr/>
        </p:nvSpPr>
        <p:spPr>
          <a:xfrm>
            <a:off x="3716217" y="496224"/>
            <a:ext cx="7097234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KOMMUNIKATION</a:t>
            </a:r>
          </a:p>
        </p:txBody>
      </p:sp>
      <p:sp>
        <p:nvSpPr>
          <p:cNvPr id="256" name="Start"/>
          <p:cNvSpPr/>
          <p:nvPr/>
        </p:nvSpPr>
        <p:spPr>
          <a:xfrm>
            <a:off x="5849602" y="1535236"/>
            <a:ext cx="1440001" cy="576001"/>
          </a:xfrm>
          <a:prstGeom prst="rect">
            <a:avLst/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defRPr b="0" sz="2000">
                <a:solidFill>
                  <a:srgbClr val="FFFFFF"/>
                </a:solidFill>
                <a:latin typeface="Roboto Mono Medium"/>
                <a:ea typeface="Roboto Mono Medium"/>
                <a:cs typeface="Roboto Mono Medium"/>
                <a:sym typeface="Roboto Mono Medium"/>
              </a:defRPr>
            </a:lvl1pPr>
          </a:lstStyle>
          <a:p>
            <a:pPr/>
            <a:r>
              <a:t>Start</a:t>
            </a:r>
          </a:p>
        </p:txBody>
      </p:sp>
      <p:pic>
        <p:nvPicPr>
          <p:cNvPr id="257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87661" y="6092123"/>
            <a:ext cx="1440001" cy="1440001"/>
          </a:xfrm>
          <a:prstGeom prst="rect">
            <a:avLst/>
          </a:prstGeom>
          <a:ln w="12700">
            <a:miter lim="400000"/>
          </a:ln>
        </p:spPr>
      </p:pic>
      <p:sp>
        <p:nvSpPr>
          <p:cNvPr id="258" name="Linie"/>
          <p:cNvSpPr/>
          <p:nvPr/>
        </p:nvSpPr>
        <p:spPr>
          <a:xfrm>
            <a:off x="8650271" y="4529237"/>
            <a:ext cx="297976" cy="1"/>
          </a:xfrm>
          <a:prstGeom prst="line">
            <a:avLst/>
          </a:prstGeom>
          <a:ln w="127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grpSp>
        <p:nvGrpSpPr>
          <p:cNvPr id="261" name="Gruppieren"/>
          <p:cNvGrpSpPr/>
          <p:nvPr/>
        </p:nvGrpSpPr>
        <p:grpSpPr>
          <a:xfrm>
            <a:off x="1705853" y="2845430"/>
            <a:ext cx="2803615" cy="749614"/>
            <a:chOff x="0" y="0"/>
            <a:chExt cx="2803613" cy="749613"/>
          </a:xfrm>
        </p:grpSpPr>
        <p:sp>
          <p:nvSpPr>
            <p:cNvPr id="259" name="Eingabe"/>
            <p:cNvSpPr/>
            <p:nvPr/>
          </p:nvSpPr>
          <p:spPr>
            <a:xfrm>
              <a:off x="0" y="86806"/>
              <a:ext cx="1800001" cy="576001"/>
            </a:xfrm>
            <a:prstGeom prst="rect">
              <a:avLst/>
            </a:prstGeom>
            <a:solidFill>
              <a:srgbClr val="51C9C7">
                <a:alpha val="20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Eingabe</a:t>
              </a:r>
            </a:p>
          </p:txBody>
        </p:sp>
        <p:pic>
          <p:nvPicPr>
            <p:cNvPr id="260" name="Bild" descr="Bild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054000" y="0"/>
              <a:ext cx="749614" cy="7496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64" name="Gruppieren"/>
          <p:cNvGrpSpPr/>
          <p:nvPr/>
        </p:nvGrpSpPr>
        <p:grpSpPr>
          <a:xfrm>
            <a:off x="8488981" y="2845430"/>
            <a:ext cx="2803615" cy="749614"/>
            <a:chOff x="0" y="0"/>
            <a:chExt cx="2803613" cy="749613"/>
          </a:xfrm>
        </p:grpSpPr>
        <p:pic>
          <p:nvPicPr>
            <p:cNvPr id="262" name="Bild" descr="Bild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054000" y="0"/>
              <a:ext cx="749614" cy="7496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3" name="Eingabe"/>
            <p:cNvSpPr/>
            <p:nvPr/>
          </p:nvSpPr>
          <p:spPr>
            <a:xfrm>
              <a:off x="0" y="86807"/>
              <a:ext cx="1800001" cy="576001"/>
            </a:xfrm>
            <a:prstGeom prst="rect">
              <a:avLst/>
            </a:prstGeom>
            <a:solidFill>
              <a:srgbClr val="51C9C7">
                <a:alpha val="20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Eingabe</a:t>
              </a:r>
            </a:p>
          </p:txBody>
        </p:sp>
      </p:grpSp>
      <p:sp>
        <p:nvSpPr>
          <p:cNvPr id="265" name="Linie"/>
          <p:cNvSpPr/>
          <p:nvPr/>
        </p:nvSpPr>
        <p:spPr>
          <a:xfrm>
            <a:off x="3107660" y="1835936"/>
            <a:ext cx="2614943" cy="1"/>
          </a:xfrm>
          <a:prstGeom prst="line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sp>
        <p:nvSpPr>
          <p:cNvPr id="266" name="Linie"/>
          <p:cNvSpPr/>
          <p:nvPr/>
        </p:nvSpPr>
        <p:spPr>
          <a:xfrm flipV="1">
            <a:off x="3114011" y="1835432"/>
            <a:ext cx="1" cy="513682"/>
          </a:xfrm>
          <a:prstGeom prst="line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sp>
        <p:nvSpPr>
          <p:cNvPr id="267" name="Linie"/>
          <p:cNvSpPr/>
          <p:nvPr/>
        </p:nvSpPr>
        <p:spPr>
          <a:xfrm>
            <a:off x="7416602" y="1829586"/>
            <a:ext cx="2486887" cy="1"/>
          </a:xfrm>
          <a:prstGeom prst="line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pic>
        <p:nvPicPr>
          <p:cNvPr id="268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70799" y="6092123"/>
            <a:ext cx="1440001" cy="144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9" name="Bild" descr="Bild"/>
          <p:cNvPicPr>
            <a:picLocks noChangeAspect="1"/>
          </p:cNvPicPr>
          <p:nvPr/>
        </p:nvPicPr>
        <p:blipFill>
          <a:blip r:embed="rId5">
            <a:extLst/>
          </a:blip>
          <a:srcRect l="0" t="0" r="0" b="0"/>
          <a:stretch>
            <a:fillRect/>
          </a:stretch>
        </p:blipFill>
        <p:spPr>
          <a:xfrm>
            <a:off x="2567712" y="3934233"/>
            <a:ext cx="1080001" cy="1122609"/>
          </a:xfrm>
          <a:prstGeom prst="rect">
            <a:avLst/>
          </a:prstGeom>
          <a:ln w="12700">
            <a:miter lim="400000"/>
          </a:ln>
        </p:spPr>
      </p:pic>
      <p:pic>
        <p:nvPicPr>
          <p:cNvPr id="270" name="Bild" descr="Bild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350788" y="3934233"/>
            <a:ext cx="1080001" cy="115165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73" name="Gruppieren"/>
          <p:cNvGrpSpPr/>
          <p:nvPr/>
        </p:nvGrpSpPr>
        <p:grpSpPr>
          <a:xfrm>
            <a:off x="1342660" y="5516123"/>
            <a:ext cx="3530002" cy="576001"/>
            <a:chOff x="0" y="0"/>
            <a:chExt cx="3530000" cy="576000"/>
          </a:xfrm>
        </p:grpSpPr>
        <p:sp>
          <p:nvSpPr>
            <p:cNvPr id="271" name="Ausgabe: RGB-LED"/>
            <p:cNvSpPr/>
            <p:nvPr/>
          </p:nvSpPr>
          <p:spPr>
            <a:xfrm>
              <a:off x="0" y="0"/>
              <a:ext cx="2700001" cy="576001"/>
            </a:xfrm>
            <a:prstGeom prst="rect">
              <a:avLst/>
            </a:prstGeom>
            <a:solidFill>
              <a:srgbClr val="51C9C7">
                <a:alpha val="20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Ausgabe: RGB-LED</a:t>
              </a:r>
            </a:p>
          </p:txBody>
        </p:sp>
        <p:sp>
          <p:nvSpPr>
            <p:cNvPr id="272" name="Kreis"/>
            <p:cNvSpPr/>
            <p:nvPr/>
          </p:nvSpPr>
          <p:spPr>
            <a:xfrm>
              <a:off x="2954000" y="0"/>
              <a:ext cx="576001" cy="576001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457200">
                <a:lnSpc>
                  <a:spcPct val="120000"/>
                </a:lnSpc>
                <a:spcBef>
                  <a:spcPts val="1400"/>
                </a:spcBef>
                <a:defRPr b="0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defRPr>
              </a:pPr>
            </a:p>
          </p:txBody>
        </p:sp>
      </p:grpSp>
      <p:grpSp>
        <p:nvGrpSpPr>
          <p:cNvPr id="276" name="Gruppieren"/>
          <p:cNvGrpSpPr/>
          <p:nvPr/>
        </p:nvGrpSpPr>
        <p:grpSpPr>
          <a:xfrm>
            <a:off x="8125788" y="5516127"/>
            <a:ext cx="3530001" cy="576001"/>
            <a:chOff x="0" y="0"/>
            <a:chExt cx="3530000" cy="576000"/>
          </a:xfrm>
        </p:grpSpPr>
        <p:sp>
          <p:nvSpPr>
            <p:cNvPr id="274" name="Ausgabe: RGB-LED"/>
            <p:cNvSpPr/>
            <p:nvPr/>
          </p:nvSpPr>
          <p:spPr>
            <a:xfrm>
              <a:off x="0" y="0"/>
              <a:ext cx="2700001" cy="576001"/>
            </a:xfrm>
            <a:prstGeom prst="rect">
              <a:avLst/>
            </a:prstGeom>
            <a:solidFill>
              <a:srgbClr val="51C9C7">
                <a:alpha val="20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Ausgabe: RGB-LED</a:t>
              </a:r>
            </a:p>
          </p:txBody>
        </p:sp>
        <p:sp>
          <p:nvSpPr>
            <p:cNvPr id="275" name="Kreis"/>
            <p:cNvSpPr/>
            <p:nvPr/>
          </p:nvSpPr>
          <p:spPr>
            <a:xfrm>
              <a:off x="2954000" y="0"/>
              <a:ext cx="576001" cy="576001"/>
            </a:xfrm>
            <a:prstGeom prst="ellipse">
              <a:avLst/>
            </a:prstGeom>
            <a:solidFill>
              <a:schemeClr val="accent5">
                <a:hueOff val="-82419"/>
                <a:satOff val="-9513"/>
                <a:lumOff val="-1634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457200">
                <a:lnSpc>
                  <a:spcPct val="120000"/>
                </a:lnSpc>
                <a:spcBef>
                  <a:spcPts val="1400"/>
                </a:spcBef>
                <a:defRPr b="0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defRPr>
              </a:pPr>
            </a:p>
          </p:txBody>
        </p:sp>
      </p:grpSp>
      <p:sp>
        <p:nvSpPr>
          <p:cNvPr id="277" name="RGB-LED und LED-Matrix ausschalten"/>
          <p:cNvSpPr/>
          <p:nvPr/>
        </p:nvSpPr>
        <p:spPr>
          <a:xfrm>
            <a:off x="774010" y="7642362"/>
            <a:ext cx="4680001" cy="576001"/>
          </a:xfrm>
          <a:prstGeom prst="rect">
            <a:avLst/>
          </a:prstGeom>
          <a:solidFill>
            <a:srgbClr val="51C9C7">
              <a:alpha val="18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b="0" sz="18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RGB-LED und LED-Matrix ausschalten</a:t>
            </a:r>
          </a:p>
        </p:txBody>
      </p:sp>
      <p:sp>
        <p:nvSpPr>
          <p:cNvPr id="278" name="RGB-LED und LED-Matrix ausschalten"/>
          <p:cNvSpPr/>
          <p:nvPr/>
        </p:nvSpPr>
        <p:spPr>
          <a:xfrm>
            <a:off x="7550788" y="7642362"/>
            <a:ext cx="4680001" cy="576001"/>
          </a:xfrm>
          <a:prstGeom prst="rect">
            <a:avLst/>
          </a:prstGeom>
          <a:solidFill>
            <a:srgbClr val="51C9C7">
              <a:alpha val="18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b="0" sz="18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RGB-LED und LED-Matrix ausschalten</a:t>
            </a:r>
          </a:p>
        </p:txBody>
      </p:sp>
      <p:sp>
        <p:nvSpPr>
          <p:cNvPr id="279" name="Linie"/>
          <p:cNvSpPr/>
          <p:nvPr/>
        </p:nvSpPr>
        <p:spPr>
          <a:xfrm flipV="1">
            <a:off x="9884438" y="1835421"/>
            <a:ext cx="1" cy="513682"/>
          </a:xfrm>
          <a:prstGeom prst="line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LICHTSENSOR"/>
          <p:cNvSpPr txBox="1"/>
          <p:nvPr/>
        </p:nvSpPr>
        <p:spPr>
          <a:xfrm>
            <a:off x="3716217" y="496224"/>
            <a:ext cx="7097234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LICHTSENSOR</a:t>
            </a:r>
          </a:p>
        </p:txBody>
      </p:sp>
      <p:pic>
        <p:nvPicPr>
          <p:cNvPr id="282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33399" y="4798596"/>
            <a:ext cx="1440001" cy="1493564"/>
          </a:xfrm>
          <a:prstGeom prst="rect">
            <a:avLst/>
          </a:prstGeom>
          <a:ln w="12700">
            <a:miter lim="400000"/>
          </a:ln>
        </p:spPr>
      </p:pic>
      <p:sp>
        <p:nvSpPr>
          <p:cNvPr id="283" name="Start"/>
          <p:cNvSpPr/>
          <p:nvPr/>
        </p:nvSpPr>
        <p:spPr>
          <a:xfrm>
            <a:off x="5860600" y="1529710"/>
            <a:ext cx="1440001" cy="576001"/>
          </a:xfrm>
          <a:prstGeom prst="rect">
            <a:avLst/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defRPr b="0" sz="2000">
                <a:solidFill>
                  <a:srgbClr val="FFFFFF"/>
                </a:solidFill>
                <a:latin typeface="Roboto Mono Medium"/>
                <a:ea typeface="Roboto Mono Medium"/>
                <a:cs typeface="Roboto Mono Medium"/>
                <a:sym typeface="Roboto Mono Medium"/>
              </a:defRPr>
            </a:lvl1pPr>
          </a:lstStyle>
          <a:p>
            <a:pPr/>
            <a:r>
              <a:t>Start</a:t>
            </a:r>
          </a:p>
        </p:txBody>
      </p:sp>
      <p:sp>
        <p:nvSpPr>
          <p:cNvPr id="284" name="Ausgabe: Lichtwert"/>
          <p:cNvSpPr/>
          <p:nvPr/>
        </p:nvSpPr>
        <p:spPr>
          <a:xfrm>
            <a:off x="5178793" y="7625784"/>
            <a:ext cx="2803614" cy="598106"/>
          </a:xfrm>
          <a:prstGeom prst="rect">
            <a:avLst/>
          </a:prstGeom>
          <a:solidFill>
            <a:srgbClr val="51C9C7">
              <a:alpha val="2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b="0" sz="18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Ausgabe: Lichtwert</a:t>
            </a:r>
          </a:p>
        </p:txBody>
      </p:sp>
      <p:sp>
        <p:nvSpPr>
          <p:cNvPr id="285" name="Gemessener Lichtwert &lt; Schwellenwert"/>
          <p:cNvSpPr/>
          <p:nvPr/>
        </p:nvSpPr>
        <p:spPr>
          <a:xfrm>
            <a:off x="4162400" y="3405710"/>
            <a:ext cx="4680001" cy="576001"/>
          </a:xfrm>
          <a:prstGeom prst="rect">
            <a:avLst/>
          </a:prstGeom>
          <a:solidFill>
            <a:srgbClr val="A7AD3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b="0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Gemessener Lichtwert &lt; Schwellenwert</a:t>
            </a:r>
          </a:p>
        </p:txBody>
      </p:sp>
      <p:grpSp>
        <p:nvGrpSpPr>
          <p:cNvPr id="288" name="Gruppieren"/>
          <p:cNvGrpSpPr/>
          <p:nvPr/>
        </p:nvGrpSpPr>
        <p:grpSpPr>
          <a:xfrm>
            <a:off x="4600600" y="2359710"/>
            <a:ext cx="3960001" cy="792001"/>
            <a:chOff x="0" y="0"/>
            <a:chExt cx="3960000" cy="792000"/>
          </a:xfrm>
        </p:grpSpPr>
        <p:sp>
          <p:nvSpPr>
            <p:cNvPr id="286" name="Abfrage des Lichtsensors"/>
            <p:cNvSpPr/>
            <p:nvPr/>
          </p:nvSpPr>
          <p:spPr>
            <a:xfrm>
              <a:off x="0" y="0"/>
              <a:ext cx="3960001" cy="792001"/>
            </a:xfrm>
            <a:prstGeom prst="rect">
              <a:avLst/>
            </a:prstGeom>
            <a:solidFill>
              <a:srgbClr val="F4D054">
                <a:alpha val="90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defRPr b="0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 Abfrage des Lichtsensors</a:t>
              </a:r>
            </a:p>
          </p:txBody>
        </p:sp>
        <p:pic>
          <p:nvPicPr>
            <p:cNvPr id="287" name="Bild" descr="Bild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123135" y="128033"/>
              <a:ext cx="504001" cy="50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91" name="Gruppieren"/>
          <p:cNvGrpSpPr/>
          <p:nvPr/>
        </p:nvGrpSpPr>
        <p:grpSpPr>
          <a:xfrm>
            <a:off x="5178793" y="6697031"/>
            <a:ext cx="2803615" cy="749615"/>
            <a:chOff x="0" y="0"/>
            <a:chExt cx="2803613" cy="749613"/>
          </a:xfrm>
        </p:grpSpPr>
        <p:sp>
          <p:nvSpPr>
            <p:cNvPr id="289" name="Eingabe"/>
            <p:cNvSpPr/>
            <p:nvPr/>
          </p:nvSpPr>
          <p:spPr>
            <a:xfrm>
              <a:off x="0" y="86806"/>
              <a:ext cx="1800001" cy="576001"/>
            </a:xfrm>
            <a:prstGeom prst="rect">
              <a:avLst/>
            </a:prstGeom>
            <a:solidFill>
              <a:srgbClr val="51C9C7">
                <a:alpha val="20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Eingabe</a:t>
              </a:r>
            </a:p>
          </p:txBody>
        </p:sp>
        <p:pic>
          <p:nvPicPr>
            <p:cNvPr id="290" name="Bild" descr="Bild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0" b="0"/>
            <a:stretch>
              <a:fillRect/>
            </a:stretch>
          </p:blipFill>
          <p:spPr>
            <a:xfrm>
              <a:off x="2054000" y="0"/>
              <a:ext cx="749614" cy="7496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92" name="Bild" descr="Bild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731399" y="4792428"/>
            <a:ext cx="1440001" cy="1505899"/>
          </a:xfrm>
          <a:prstGeom prst="rect">
            <a:avLst/>
          </a:prstGeom>
          <a:ln w="12700">
            <a:miter lim="400000"/>
          </a:ln>
        </p:spPr>
      </p:pic>
      <p:sp>
        <p:nvSpPr>
          <p:cNvPr id="293" name="Linie"/>
          <p:cNvSpPr/>
          <p:nvPr/>
        </p:nvSpPr>
        <p:spPr>
          <a:xfrm>
            <a:off x="2831910" y="3706410"/>
            <a:ext cx="1203491" cy="1"/>
          </a:xfrm>
          <a:prstGeom prst="line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sp>
        <p:nvSpPr>
          <p:cNvPr id="294" name="Ja"/>
          <p:cNvSpPr/>
          <p:nvPr/>
        </p:nvSpPr>
        <p:spPr>
          <a:xfrm>
            <a:off x="2274889" y="3405710"/>
            <a:ext cx="557022" cy="57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b="0" sz="18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Ja</a:t>
            </a:r>
          </a:p>
        </p:txBody>
      </p:sp>
      <p:sp>
        <p:nvSpPr>
          <p:cNvPr id="295" name="Nein"/>
          <p:cNvSpPr/>
          <p:nvPr/>
        </p:nvSpPr>
        <p:spPr>
          <a:xfrm>
            <a:off x="10100554" y="3405710"/>
            <a:ext cx="701691" cy="57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b="0" sz="18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Nein</a:t>
            </a:r>
          </a:p>
        </p:txBody>
      </p:sp>
      <p:sp>
        <p:nvSpPr>
          <p:cNvPr id="296" name="Linie"/>
          <p:cNvSpPr/>
          <p:nvPr/>
        </p:nvSpPr>
        <p:spPr>
          <a:xfrm>
            <a:off x="8969399" y="3706407"/>
            <a:ext cx="1131156" cy="1"/>
          </a:xfrm>
          <a:prstGeom prst="line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sp>
        <p:nvSpPr>
          <p:cNvPr id="297" name="Linie"/>
          <p:cNvSpPr/>
          <p:nvPr/>
        </p:nvSpPr>
        <p:spPr>
          <a:xfrm>
            <a:off x="2566099" y="3912078"/>
            <a:ext cx="1" cy="692075"/>
          </a:xfrm>
          <a:prstGeom prst="line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sp>
        <p:nvSpPr>
          <p:cNvPr id="298" name="Linie"/>
          <p:cNvSpPr/>
          <p:nvPr/>
        </p:nvSpPr>
        <p:spPr>
          <a:xfrm>
            <a:off x="10438700" y="3912076"/>
            <a:ext cx="1" cy="692075"/>
          </a:xfrm>
          <a:prstGeom prst="line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/>
          <a:lstStyle/>
          <a:p>
            <a:pPr algn="l" defTabSz="457200">
              <a:lnSpc>
                <a:spcPct val="110000"/>
              </a:lnSpc>
              <a:spcBef>
                <a:spcPts val="1400"/>
              </a:spcBef>
              <a:defRPr b="0" sz="1600">
                <a:solidFill>
                  <a:srgbClr val="48525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EMPERATUR"/>
          <p:cNvSpPr txBox="1"/>
          <p:nvPr/>
        </p:nvSpPr>
        <p:spPr>
          <a:xfrm>
            <a:off x="3716217" y="496224"/>
            <a:ext cx="7097234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TEMPERATUR</a:t>
            </a:r>
          </a:p>
        </p:txBody>
      </p:sp>
      <p:pic>
        <p:nvPicPr>
          <p:cNvPr id="301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347100" y="4369095"/>
            <a:ext cx="1260001" cy="131766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2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72400" y="4369095"/>
            <a:ext cx="1260001" cy="1320527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397699" y="4369095"/>
            <a:ext cx="1260001" cy="1320527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Start"/>
          <p:cNvSpPr/>
          <p:nvPr/>
        </p:nvSpPr>
        <p:spPr>
          <a:xfrm>
            <a:off x="5782400" y="1529710"/>
            <a:ext cx="1440001" cy="576001"/>
          </a:xfrm>
          <a:prstGeom prst="rect">
            <a:avLst/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defRPr b="0" sz="2000">
                <a:solidFill>
                  <a:srgbClr val="FFFFFF"/>
                </a:solidFill>
                <a:latin typeface="Roboto Mono Medium"/>
                <a:ea typeface="Roboto Mono Medium"/>
                <a:cs typeface="Roboto Mono Medium"/>
                <a:sym typeface="Roboto Mono Medium"/>
              </a:defRPr>
            </a:lvl1pPr>
          </a:lstStyle>
          <a:p>
            <a:pPr/>
            <a:r>
              <a:t>Start</a:t>
            </a:r>
          </a:p>
        </p:txBody>
      </p:sp>
      <p:sp>
        <p:nvSpPr>
          <p:cNvPr id="305" name="Ausgabe: Temperatur"/>
          <p:cNvSpPr/>
          <p:nvPr/>
        </p:nvSpPr>
        <p:spPr>
          <a:xfrm>
            <a:off x="5100592" y="7625784"/>
            <a:ext cx="2803615" cy="598106"/>
          </a:xfrm>
          <a:prstGeom prst="rect">
            <a:avLst/>
          </a:prstGeom>
          <a:solidFill>
            <a:srgbClr val="51C9C7">
              <a:alpha val="2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b="0" sz="18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Ausgabe: Temperatur</a:t>
            </a:r>
          </a:p>
        </p:txBody>
      </p:sp>
      <p:sp>
        <p:nvSpPr>
          <p:cNvPr id="306" name="Abgleich der gemessene Temperatur mit verschiedenen Schwellenwerten"/>
          <p:cNvSpPr/>
          <p:nvPr/>
        </p:nvSpPr>
        <p:spPr>
          <a:xfrm>
            <a:off x="2397699" y="3405710"/>
            <a:ext cx="8209402" cy="576001"/>
          </a:xfrm>
          <a:prstGeom prst="rect">
            <a:avLst/>
          </a:prstGeom>
          <a:solidFill>
            <a:srgbClr val="A7AD3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>
              <a:defRPr b="0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Abgleich der gemessene Temperatur mit verschiedenen Schwellenwerten</a:t>
            </a:r>
          </a:p>
        </p:txBody>
      </p:sp>
      <p:sp>
        <p:nvSpPr>
          <p:cNvPr id="307" name="Abfrage des Temperatursensors"/>
          <p:cNvSpPr/>
          <p:nvPr/>
        </p:nvSpPr>
        <p:spPr>
          <a:xfrm>
            <a:off x="4522399" y="2359710"/>
            <a:ext cx="4320001" cy="792001"/>
          </a:xfrm>
          <a:prstGeom prst="rect">
            <a:avLst/>
          </a:prstGeom>
          <a:solidFill>
            <a:srgbClr val="A7AD3C">
              <a:alpha val="9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b="0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r>
              <a:t>  Abfrage des Temperatursensors</a:t>
            </a:r>
          </a:p>
        </p:txBody>
      </p:sp>
      <p:grpSp>
        <p:nvGrpSpPr>
          <p:cNvPr id="310" name="Gruppieren"/>
          <p:cNvGrpSpPr/>
          <p:nvPr/>
        </p:nvGrpSpPr>
        <p:grpSpPr>
          <a:xfrm>
            <a:off x="5115355" y="6651692"/>
            <a:ext cx="2774091" cy="720093"/>
            <a:chOff x="0" y="0"/>
            <a:chExt cx="2774089" cy="720092"/>
          </a:xfrm>
        </p:grpSpPr>
        <p:pic>
          <p:nvPicPr>
            <p:cNvPr id="308" name="Bild" descr="Bild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2053999" y="0"/>
              <a:ext cx="720091" cy="72009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09" name="Eingabe"/>
            <p:cNvSpPr/>
            <p:nvPr/>
          </p:nvSpPr>
          <p:spPr>
            <a:xfrm>
              <a:off x="0" y="72046"/>
              <a:ext cx="1800001" cy="576001"/>
            </a:xfrm>
            <a:prstGeom prst="rect">
              <a:avLst/>
            </a:prstGeom>
            <a:solidFill>
              <a:srgbClr val="51C9C7">
                <a:alpha val="2000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indent="63500">
                <a:defRPr b="0" sz="18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/>
              <a:r>
                <a:t>Eingabe</a:t>
              </a:r>
            </a:p>
          </p:txBody>
        </p:sp>
      </p:grpSp>
      <p:pic>
        <p:nvPicPr>
          <p:cNvPr id="311" name="Bild" descr="Bild"/>
          <p:cNvPicPr>
            <a:picLocks noChangeAspect="1"/>
          </p:cNvPicPr>
          <p:nvPr/>
        </p:nvPicPr>
        <p:blipFill>
          <a:blip r:embed="rId6">
            <a:extLst/>
          </a:blip>
          <a:srcRect l="0" t="0" r="0" b="0"/>
          <a:stretch>
            <a:fillRect/>
          </a:stretch>
        </p:blipFill>
        <p:spPr>
          <a:xfrm>
            <a:off x="8295086" y="2495470"/>
            <a:ext cx="162001" cy="520481"/>
          </a:xfrm>
          <a:prstGeom prst="rect">
            <a:avLst/>
          </a:prstGeom>
          <a:ln w="12700">
            <a:miter lim="400000"/>
          </a:ln>
        </p:spPr>
      </p:pic>
      <p:sp>
        <p:nvSpPr>
          <p:cNvPr id="312" name="Kreis"/>
          <p:cNvSpPr/>
          <p:nvPr/>
        </p:nvSpPr>
        <p:spPr>
          <a:xfrm>
            <a:off x="6322399" y="5866915"/>
            <a:ext cx="360001" cy="360001"/>
          </a:xfrm>
          <a:prstGeom prst="ellipse">
            <a:avLst/>
          </a:prstGeom>
          <a:solidFill>
            <a:srgbClr val="E5C542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defTabSz="457200">
              <a:lnSpc>
                <a:spcPct val="120000"/>
              </a:lnSpc>
              <a:spcBef>
                <a:spcPts val="1400"/>
              </a:spcBef>
              <a:defRPr b="0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sp>
        <p:nvSpPr>
          <p:cNvPr id="313" name="Kreis"/>
          <p:cNvSpPr/>
          <p:nvPr/>
        </p:nvSpPr>
        <p:spPr>
          <a:xfrm>
            <a:off x="9797099" y="5866915"/>
            <a:ext cx="360001" cy="360001"/>
          </a:xfrm>
          <a:prstGeom prst="ellipse">
            <a:avLst/>
          </a:prstGeom>
          <a:solidFill>
            <a:srgbClr val="EA3323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defTabSz="457200">
              <a:lnSpc>
                <a:spcPct val="120000"/>
              </a:lnSpc>
              <a:spcBef>
                <a:spcPts val="1400"/>
              </a:spcBef>
              <a:defRPr b="0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  <p:sp>
        <p:nvSpPr>
          <p:cNvPr id="314" name="Kreis"/>
          <p:cNvSpPr/>
          <p:nvPr/>
        </p:nvSpPr>
        <p:spPr>
          <a:xfrm>
            <a:off x="2847699" y="5866915"/>
            <a:ext cx="360001" cy="360001"/>
          </a:xfrm>
          <a:prstGeom prst="ellipse">
            <a:avLst/>
          </a:prstGeom>
          <a:solidFill>
            <a:srgbClr val="67C9FA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defTabSz="457200">
              <a:lnSpc>
                <a:spcPct val="120000"/>
              </a:lnSpc>
              <a:spcBef>
                <a:spcPts val="1400"/>
              </a:spcBef>
              <a:defRPr b="0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